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25"/>
  </p:notesMasterIdLst>
  <p:sldIdLst>
    <p:sldId id="279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7559675" cy="10691813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0" autoAdjust="0"/>
    <p:restoredTop sz="94660"/>
  </p:normalViewPr>
  <p:slideViewPr>
    <p:cSldViewPr snapToGrid="0">
      <p:cViewPr varScale="1">
        <p:scale>
          <a:sx n="69" d="100"/>
          <a:sy n="69" d="100"/>
        </p:scale>
        <p:origin x="13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vi-VN"/>
              <a:t>Nhấn để chỉnh sửa định dạng ghi chú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TextShape 1"/>
          <p:cNvSpPr txBox="1"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TextShape 1"/>
          <p:cNvSpPr txBox="1"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TextShape 1"/>
          <p:cNvSpPr txBox="1"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TextShape 1"/>
          <p:cNvSpPr txBox="1"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TextShape 1"/>
          <p:cNvSpPr txBox="1"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92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pic>
        <p:nvPicPr>
          <p:cNvPr id="37" name="Picture 36"/>
          <p:cNvPicPr/>
          <p:nvPr/>
        </p:nvPicPr>
        <p:blipFill>
          <a:blip r:embed="rId2"/>
          <a:stretch>
            <a:fillRect/>
          </a:stretch>
        </p:blipFill>
        <p:spPr>
          <a:xfrm>
            <a:off x="5492520" y="3681360"/>
            <a:ext cx="2377440" cy="1896840"/>
          </a:xfrm>
          <a:prstGeom prst="rect">
            <a:avLst/>
          </a:prstGeom>
          <a:ln>
            <a:noFill/>
          </a:ln>
        </p:spPr>
      </p:pic>
      <p:pic>
        <p:nvPicPr>
          <p:cNvPr id="38" name="Picture 37"/>
          <p:cNvPicPr/>
          <p:nvPr/>
        </p:nvPicPr>
        <p:blipFill>
          <a:blip r:embed="rId2"/>
          <a:stretch>
            <a:fillRect/>
          </a:stretch>
        </p:blipFill>
        <p:spPr>
          <a:xfrm>
            <a:off x="1276200" y="3681360"/>
            <a:ext cx="2377440" cy="1896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92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pic>
        <p:nvPicPr>
          <p:cNvPr id="76" name="Picture 75"/>
          <p:cNvPicPr/>
          <p:nvPr/>
        </p:nvPicPr>
        <p:blipFill>
          <a:blip r:embed="rId2"/>
          <a:stretch>
            <a:fillRect/>
          </a:stretch>
        </p:blipFill>
        <p:spPr>
          <a:xfrm>
            <a:off x="5492520" y="3681360"/>
            <a:ext cx="2377440" cy="1896840"/>
          </a:xfrm>
          <a:prstGeom prst="rect">
            <a:avLst/>
          </a:prstGeom>
          <a:ln>
            <a:noFill/>
          </a:ln>
        </p:spPr>
      </p:pic>
      <p:pic>
        <p:nvPicPr>
          <p:cNvPr id="77" name="Picture 76"/>
          <p:cNvPicPr/>
          <p:nvPr/>
        </p:nvPicPr>
        <p:blipFill>
          <a:blip r:embed="rId2"/>
          <a:stretch>
            <a:fillRect/>
          </a:stretch>
        </p:blipFill>
        <p:spPr>
          <a:xfrm>
            <a:off x="1276200" y="3681360"/>
            <a:ext cx="2377440" cy="1896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8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92" name="PlaceHolder 4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92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108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pic>
        <p:nvPicPr>
          <p:cNvPr id="112" name="Picture 111"/>
          <p:cNvPicPr/>
          <p:nvPr/>
        </p:nvPicPr>
        <p:blipFill>
          <a:blip r:embed="rId2"/>
          <a:stretch>
            <a:fillRect/>
          </a:stretch>
        </p:blipFill>
        <p:spPr>
          <a:xfrm>
            <a:off x="5492520" y="3681360"/>
            <a:ext cx="2377440" cy="1896840"/>
          </a:xfrm>
          <a:prstGeom prst="rect">
            <a:avLst/>
          </a:prstGeom>
          <a:ln>
            <a:noFill/>
          </a:ln>
        </p:spPr>
      </p:pic>
      <p:pic>
        <p:nvPicPr>
          <p:cNvPr id="113" name="Picture 112"/>
          <p:cNvPicPr/>
          <p:nvPr/>
        </p:nvPicPr>
        <p:blipFill>
          <a:blip r:embed="rId2"/>
          <a:stretch>
            <a:fillRect/>
          </a:stretch>
        </p:blipFill>
        <p:spPr>
          <a:xfrm>
            <a:off x="1276200" y="3681360"/>
            <a:ext cx="2377440" cy="1896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26800"/>
            <a:ext cx="8229240" cy="12387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84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Nhấn để chỉnh sửa định dạng cho tiêu đềClick to edit Master title style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vi-VN" sz="1200">
                <a:solidFill>
                  <a:srgbClr val="8B8B8B"/>
                </a:solidFill>
                <a:latin typeface="Calibri"/>
              </a:rPr>
              <a:t>20/9/13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3815F4E2-8FB7-4BF8-8D31-AE3873C15C29}" type="slidenum">
              <a:rPr lang="vi-VN" sz="1200">
                <a:solidFill>
                  <a:srgbClr val="8B8B8B"/>
                </a:solidFill>
                <a:latin typeface="Calibri"/>
              </a:rPr>
              <a:t>‹#›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en-US"/>
              <a:t>Nhấn để chỉnh sửa định dạng văn bản phác thảo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/>
              <a:t>Cấp phác thảo thứ hai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/>
              <a:t>Cấp phác thảo thứ ba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/>
              <a:t>Cấp phác thảo thứ tư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/>
              <a:t>Cấp phác thảo thứ năm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/>
              <a:t>Cấp phác thảo thứ sáu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en-US"/>
              <a:t>Cấp phác thảo thứ bảy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Nhấn để chỉnh sửa định dạng cho tiêu đềClick to edit Master title style</a:t>
            </a:r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Nhấn để chỉnh sửa định dạng văn bản phác thảo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Cấp phác thảo thứ hai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Cấp phác thảo thứ ba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Cấp phác thảo thứ tư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Cấp phác thảo thứ năm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Cấp phác thảo thứ sáu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Cấp phác thảo thứ bảyClick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vi-VN" sz="1200">
                <a:solidFill>
                  <a:srgbClr val="8B8B8B"/>
                </a:solidFill>
                <a:latin typeface="Calibri"/>
              </a:rPr>
              <a:t>20/9/13</a:t>
            </a:r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E7E9AD5A-AE16-45FF-B9F4-EEED3C1FD5CA}" type="slidenum">
              <a:rPr lang="vi-VN" sz="1200">
                <a:solidFill>
                  <a:srgbClr val="8B8B8B"/>
                </a:solidFill>
                <a:latin typeface="Calibri"/>
              </a:r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r>
              <a:rPr lang="vi-VN"/>
              <a:t>Nhấn để chỉnh sửa định dạng cho tiêu đề</a:t>
            </a:r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pPr>
              <a:buFont typeface="Times New Roman"/>
              <a:buChar char="•"/>
            </a:pPr>
            <a:r>
              <a:rPr lang="vi-VN"/>
              <a:t>Nhấn để chỉnh sửa định dạng văn bản phác thảo</a:t>
            </a:r>
            <a:endParaRPr/>
          </a:p>
          <a:p>
            <a:pPr lvl="1">
              <a:buFont typeface="Times New Roman"/>
              <a:buChar char="–"/>
            </a:pPr>
            <a:r>
              <a:rPr lang="vi-VN"/>
              <a:t>Cấp phác thảo thứ hai</a:t>
            </a:r>
            <a:endParaRPr/>
          </a:p>
          <a:p>
            <a:pPr lvl="2">
              <a:buFont typeface="Times New Roman"/>
              <a:buChar char="•"/>
            </a:pPr>
            <a:r>
              <a:rPr lang="vi-VN"/>
              <a:t>Cấp phác thảo thứ ba</a:t>
            </a:r>
            <a:endParaRPr/>
          </a:p>
          <a:p>
            <a:pPr lvl="3">
              <a:buFont typeface="Times New Roman"/>
              <a:buChar char="–"/>
            </a:pPr>
            <a:r>
              <a:rPr lang="vi-VN"/>
              <a:t>Cấp phác thảo thứ tư</a:t>
            </a:r>
            <a:endParaRPr/>
          </a:p>
          <a:p>
            <a:pPr lvl="4">
              <a:buFont typeface="Times New Roman"/>
              <a:buChar char="»"/>
            </a:pPr>
            <a:r>
              <a:rPr lang="vi-VN"/>
              <a:t>Cấp phác thảo thứ năm</a:t>
            </a:r>
            <a:endParaRPr/>
          </a:p>
          <a:p>
            <a:pPr lvl="5">
              <a:buFont typeface="Times New Roman"/>
              <a:buChar char="»"/>
            </a:pPr>
            <a:r>
              <a:rPr lang="vi-VN"/>
              <a:t>Cấp phác thảo thứ sáu</a:t>
            </a:r>
            <a:endParaRPr/>
          </a:p>
          <a:p>
            <a:pPr lvl="6">
              <a:buFont typeface="Times New Roman"/>
              <a:buChar char="»"/>
            </a:pPr>
            <a:r>
              <a:rPr lang="vi-VN"/>
              <a:t>Cấp phác thảo thứ bảy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4818DD4-0F58-4C99-BDB9-27513A81EB81}"/>
              </a:ext>
            </a:extLst>
          </p:cNvPr>
          <p:cNvSpPr/>
          <p:nvPr/>
        </p:nvSpPr>
        <p:spPr>
          <a:xfrm>
            <a:off x="1" y="0"/>
            <a:ext cx="9144000" cy="72597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D7637C-DDBA-4699-B5B2-86CC5A4A73C8}"/>
              </a:ext>
            </a:extLst>
          </p:cNvPr>
          <p:cNvSpPr txBox="1"/>
          <p:nvPr/>
        </p:nvSpPr>
        <p:spPr>
          <a:xfrm>
            <a:off x="0" y="581890"/>
            <a:ext cx="8950036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u="sng" dirty="0">
                <a:solidFill>
                  <a:srgbClr val="C00000"/>
                </a:solidFill>
              </a:rPr>
              <a:t>TUẦN 5_TIẾT 10</a:t>
            </a:r>
          </a:p>
          <a:p>
            <a:pPr algn="ctr"/>
            <a:r>
              <a:rPr lang="vi-VN" sz="5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7: ÔN TẬP</a:t>
            </a:r>
          </a:p>
          <a:p>
            <a:pPr algn="ctr"/>
            <a:endParaRPr lang="vi-VN" sz="5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vi-VN" sz="5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dirty="0">
                <a:solidFill>
                  <a:srgbClr val="7030A0"/>
                </a:solidFill>
              </a:rPr>
              <a:t>1.HƯỚNG DẪN HS CÁCH LÀM BÀI TẬP LỊCH SỬ ( TRẮC NGHIỆM VÀ TỰ LUẬN)</a:t>
            </a:r>
          </a:p>
          <a:p>
            <a:r>
              <a:rPr lang="vi-VN" sz="2800" dirty="0">
                <a:solidFill>
                  <a:srgbClr val="7030A0"/>
                </a:solidFill>
              </a:rPr>
              <a:t>2.NỘI DUNG : TỪ BÀI 1 ĐẾN BÀI 6 ( LỊCH SỬ THẾ GIỚI)</a:t>
            </a: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9585206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0" y="76320"/>
            <a:ext cx="6857640" cy="516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vi-VN" sz="2800" b="1" dirty="0">
                <a:solidFill>
                  <a:srgbClr val="0000CC"/>
                </a:solidFill>
                <a:latin typeface="Times New Roman"/>
              </a:rPr>
              <a:t>III. Hãy điền thông tin tương ứng:</a:t>
            </a:r>
            <a:endParaRPr b="1" dirty="0">
              <a:solidFill>
                <a:srgbClr val="0000CC"/>
              </a:solidFill>
            </a:endParaRPr>
          </a:p>
        </p:txBody>
      </p:sp>
      <p:graphicFrame>
        <p:nvGraphicFramePr>
          <p:cNvPr id="202" name="Table 2"/>
          <p:cNvGraphicFramePr/>
          <p:nvPr>
            <p:extLst>
              <p:ext uri="{D42A27DB-BD31-4B8C-83A1-F6EECF244321}">
                <p14:modId xmlns:p14="http://schemas.microsoft.com/office/powerpoint/2010/main" val="3062490047"/>
              </p:ext>
            </p:extLst>
          </p:nvPr>
        </p:nvGraphicFramePr>
        <p:xfrm>
          <a:off x="76320" y="685800"/>
          <a:ext cx="8915040" cy="6095520"/>
        </p:xfrm>
        <a:graphic>
          <a:graphicData uri="http://schemas.openxmlformats.org/drawingml/2006/table">
            <a:tbl>
              <a:tblPr/>
              <a:tblGrid>
                <a:gridCol w="2522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3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15920">
                <a:tc>
                  <a:txBody>
                    <a:bodyPr/>
                    <a:lstStyle/>
                    <a:p>
                      <a:endParaRPr lang="vi-VN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vi-VN" sz="2600" b="1" dirty="0">
                          <a:solidFill>
                            <a:schemeClr val="accent1"/>
                          </a:solidFill>
                          <a:latin typeface="Times New Roman"/>
                        </a:rPr>
                        <a:t>Xã hội phong kiến phương Đông</a:t>
                      </a:r>
                      <a:endParaRPr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vi-VN" sz="2600" b="1">
                          <a:solidFill>
                            <a:schemeClr val="accent1"/>
                          </a:solidFill>
                          <a:latin typeface="Times New Roman"/>
                        </a:rPr>
                        <a:t>Xã hội phong kiến phương Tây</a:t>
                      </a:r>
                      <a:endParaRPr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5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vi-VN" sz="2600" b="1">
                          <a:solidFill>
                            <a:schemeClr val="accent1"/>
                          </a:solidFill>
                          <a:latin typeface="Times New Roman"/>
                        </a:rPr>
                        <a:t>Thời gian hình thành</a:t>
                      </a:r>
                      <a:endParaRPr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5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vi-VN" sz="2600" b="1">
                          <a:solidFill>
                            <a:schemeClr val="accent1"/>
                          </a:solidFill>
                          <a:latin typeface="Times New Roman"/>
                        </a:rPr>
                        <a:t>Thời gian suy vong</a:t>
                      </a:r>
                      <a:endParaRPr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5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vi-VN" sz="2600" b="1">
                          <a:solidFill>
                            <a:schemeClr val="accent1"/>
                          </a:solidFill>
                          <a:latin typeface="Times New Roman"/>
                        </a:rPr>
                        <a:t>Giai cấp cơ bản trong xã hội</a:t>
                      </a:r>
                      <a:endParaRPr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5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vi-VN" sz="2600" b="1">
                          <a:solidFill>
                            <a:schemeClr val="accent1"/>
                          </a:solidFill>
                          <a:latin typeface="Times New Roman"/>
                        </a:rPr>
                        <a:t>Nền kinh tế chính</a:t>
                      </a:r>
                      <a:endParaRPr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15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vi-VN" sz="2600" b="1">
                          <a:solidFill>
                            <a:schemeClr val="accent1"/>
                          </a:solidFill>
                          <a:latin typeface="Times New Roman"/>
                        </a:rPr>
                        <a:t>Nhà nước phong kiến</a:t>
                      </a:r>
                      <a:endParaRPr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03" name="CustomShape 3"/>
          <p:cNvSpPr/>
          <p:nvPr/>
        </p:nvSpPr>
        <p:spPr>
          <a:xfrm>
            <a:off x="2590920" y="1737000"/>
            <a:ext cx="3428640" cy="943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2400" b="1" dirty="0">
                <a:solidFill>
                  <a:srgbClr val="0000CC"/>
                </a:solidFill>
                <a:latin typeface="Times New Roman"/>
              </a:rPr>
              <a:t>Trước và đầu công nguyên</a:t>
            </a:r>
            <a:endParaRPr sz="2400" b="1" dirty="0">
              <a:solidFill>
                <a:srgbClr val="0000CC"/>
              </a:solidFill>
            </a:endParaRPr>
          </a:p>
        </p:txBody>
      </p:sp>
      <p:sp>
        <p:nvSpPr>
          <p:cNvPr id="204" name="CustomShape 4"/>
          <p:cNvSpPr/>
          <p:nvPr/>
        </p:nvSpPr>
        <p:spPr>
          <a:xfrm>
            <a:off x="6019920" y="1764720"/>
            <a:ext cx="2971440" cy="943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2400" b="1" dirty="0">
                <a:solidFill>
                  <a:srgbClr val="0000CC"/>
                </a:solidFill>
                <a:latin typeface="Times New Roman"/>
              </a:rPr>
              <a:t>Từ thế kỉ V đến thế kỉ X</a:t>
            </a:r>
            <a:endParaRPr sz="2400" b="1" dirty="0">
              <a:solidFill>
                <a:srgbClr val="0000CC"/>
              </a:solidFill>
            </a:endParaRPr>
          </a:p>
        </p:txBody>
      </p:sp>
      <p:sp>
        <p:nvSpPr>
          <p:cNvPr id="205" name="CustomShape 5"/>
          <p:cNvSpPr/>
          <p:nvPr/>
        </p:nvSpPr>
        <p:spPr>
          <a:xfrm>
            <a:off x="6019920" y="2743200"/>
            <a:ext cx="2971440" cy="943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2400" b="1" dirty="0">
                <a:solidFill>
                  <a:srgbClr val="0000CC"/>
                </a:solidFill>
                <a:latin typeface="Times New Roman"/>
              </a:rPr>
              <a:t>Từ thế kỉ XV đến thế kỉ XVI</a:t>
            </a:r>
            <a:endParaRPr sz="2400" b="1" dirty="0">
              <a:solidFill>
                <a:srgbClr val="0000CC"/>
              </a:solidFill>
            </a:endParaRPr>
          </a:p>
        </p:txBody>
      </p:sp>
      <p:sp>
        <p:nvSpPr>
          <p:cNvPr id="206" name="CustomShape 6"/>
          <p:cNvSpPr/>
          <p:nvPr/>
        </p:nvSpPr>
        <p:spPr>
          <a:xfrm>
            <a:off x="2590920" y="2755440"/>
            <a:ext cx="3428640" cy="943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2400" b="1" dirty="0">
                <a:solidFill>
                  <a:srgbClr val="0000CC"/>
                </a:solidFill>
                <a:latin typeface="Times New Roman"/>
              </a:rPr>
              <a:t>Từ thế kỉ XVI đến giữa thế kỉ XIX</a:t>
            </a:r>
            <a:endParaRPr sz="2400" b="1" dirty="0">
              <a:solidFill>
                <a:srgbClr val="0000CC"/>
              </a:solidFill>
            </a:endParaRPr>
          </a:p>
        </p:txBody>
      </p:sp>
      <p:sp>
        <p:nvSpPr>
          <p:cNvPr id="207" name="CustomShape 7"/>
          <p:cNvSpPr/>
          <p:nvPr/>
        </p:nvSpPr>
        <p:spPr>
          <a:xfrm>
            <a:off x="2590920" y="3733920"/>
            <a:ext cx="3428640" cy="943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2400" b="1" dirty="0">
                <a:solidFill>
                  <a:srgbClr val="0000CC"/>
                </a:solidFill>
                <a:latin typeface="Times New Roman"/>
              </a:rPr>
              <a:t>Địa chủ - Nông dân lĩnh canh (tá điền)</a:t>
            </a:r>
            <a:endParaRPr sz="2400" b="1" dirty="0">
              <a:solidFill>
                <a:srgbClr val="0000CC"/>
              </a:solidFill>
            </a:endParaRPr>
          </a:p>
        </p:txBody>
      </p:sp>
      <p:sp>
        <p:nvSpPr>
          <p:cNvPr id="208" name="CustomShape 8"/>
          <p:cNvSpPr/>
          <p:nvPr/>
        </p:nvSpPr>
        <p:spPr>
          <a:xfrm>
            <a:off x="6019920" y="3733920"/>
            <a:ext cx="2971440" cy="943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2400" b="1" dirty="0">
                <a:solidFill>
                  <a:srgbClr val="0000CC"/>
                </a:solidFill>
                <a:latin typeface="Times New Roman"/>
              </a:rPr>
              <a:t>Lãnh chúa phong kiến – Nông nô</a:t>
            </a:r>
            <a:endParaRPr sz="2400" b="1" dirty="0">
              <a:solidFill>
                <a:srgbClr val="0000CC"/>
              </a:solidFill>
            </a:endParaRPr>
          </a:p>
        </p:txBody>
      </p:sp>
      <p:sp>
        <p:nvSpPr>
          <p:cNvPr id="209" name="CustomShape 9"/>
          <p:cNvSpPr/>
          <p:nvPr/>
        </p:nvSpPr>
        <p:spPr>
          <a:xfrm>
            <a:off x="2590920" y="4800600"/>
            <a:ext cx="3428640" cy="882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2400" b="1" dirty="0">
                <a:solidFill>
                  <a:srgbClr val="0000CC"/>
                </a:solidFill>
                <a:latin typeface="Times New Roman"/>
              </a:rPr>
              <a:t>Nông nghiệp khép kín trong công xã nông thôn</a:t>
            </a:r>
            <a:endParaRPr sz="2400" b="1" dirty="0">
              <a:solidFill>
                <a:srgbClr val="0000CC"/>
              </a:solidFill>
            </a:endParaRPr>
          </a:p>
        </p:txBody>
      </p:sp>
      <p:sp>
        <p:nvSpPr>
          <p:cNvPr id="210" name="CustomShape 10"/>
          <p:cNvSpPr/>
          <p:nvPr/>
        </p:nvSpPr>
        <p:spPr>
          <a:xfrm>
            <a:off x="6019920" y="4800600"/>
            <a:ext cx="2971440" cy="882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2400" b="1" dirty="0">
                <a:solidFill>
                  <a:srgbClr val="0000CC"/>
                </a:solidFill>
                <a:latin typeface="Times New Roman"/>
              </a:rPr>
              <a:t>Nông nghiệp khép kín trong lãnh địa</a:t>
            </a:r>
            <a:endParaRPr sz="2400" b="1" dirty="0">
              <a:solidFill>
                <a:srgbClr val="0000CC"/>
              </a:solidFill>
            </a:endParaRPr>
          </a:p>
        </p:txBody>
      </p:sp>
      <p:sp>
        <p:nvSpPr>
          <p:cNvPr id="211" name="CustomShape 11"/>
          <p:cNvSpPr/>
          <p:nvPr/>
        </p:nvSpPr>
        <p:spPr>
          <a:xfrm>
            <a:off x="2590920" y="5756400"/>
            <a:ext cx="3428640" cy="943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2400" b="1" dirty="0">
                <a:solidFill>
                  <a:srgbClr val="0000CC"/>
                </a:solidFill>
                <a:latin typeface="Times New Roman"/>
              </a:rPr>
              <a:t>Quân chủ chuyên chế (Tập quyền)</a:t>
            </a:r>
            <a:endParaRPr sz="2400" b="1" dirty="0">
              <a:solidFill>
                <a:srgbClr val="0000CC"/>
              </a:solidFill>
            </a:endParaRPr>
          </a:p>
        </p:txBody>
      </p:sp>
      <p:sp>
        <p:nvSpPr>
          <p:cNvPr id="212" name="CustomShape 12"/>
          <p:cNvSpPr/>
          <p:nvPr/>
        </p:nvSpPr>
        <p:spPr>
          <a:xfrm>
            <a:off x="6019920" y="5791320"/>
            <a:ext cx="2971440" cy="943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2400" b="1" dirty="0">
                <a:solidFill>
                  <a:srgbClr val="0000CC"/>
                </a:solidFill>
                <a:latin typeface="Times New Roman"/>
              </a:rPr>
              <a:t>Quân chủ phân quyền – Tập quyền</a:t>
            </a:r>
            <a:endParaRPr sz="24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" grpId="0"/>
      <p:bldP spid="204" grpId="0"/>
      <p:bldP spid="205" grpId="0"/>
      <p:bldP spid="206" grpId="0"/>
      <p:bldP spid="207" grpId="0"/>
      <p:bldP spid="208" grpId="0"/>
      <p:bldP spid="209" grpId="0"/>
      <p:bldP spid="210" grpId="0"/>
      <p:bldP spid="211" grpId="0"/>
      <p:bldP spid="2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640" cy="6248160"/>
          </a:xfrm>
          <a:prstGeom prst="rect">
            <a:avLst/>
          </a:prstGeom>
          <a:ln>
            <a:noFill/>
          </a:ln>
        </p:spPr>
      </p:pic>
      <p:sp>
        <p:nvSpPr>
          <p:cNvPr id="214" name="CustomShape 1"/>
          <p:cNvSpPr/>
          <p:nvPr/>
        </p:nvSpPr>
        <p:spPr>
          <a:xfrm>
            <a:off x="1447920" y="6248520"/>
            <a:ext cx="6171840" cy="395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vi-VN" sz="2000" b="1" dirty="0">
                <a:solidFill>
                  <a:srgbClr val="000000"/>
                </a:solidFill>
                <a:latin typeface="Times New Roman"/>
              </a:rPr>
              <a:t>Bức tranh “ Mona Lisa” của hoạ sĩ Leonardo da Vinci</a:t>
            </a:r>
            <a:endParaRPr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5400" y="27720"/>
            <a:ext cx="9110520" cy="5943240"/>
          </a:xfrm>
          <a:prstGeom prst="rect">
            <a:avLst/>
          </a:prstGeom>
          <a:ln>
            <a:noFill/>
          </a:ln>
        </p:spPr>
      </p:pic>
      <p:sp>
        <p:nvSpPr>
          <p:cNvPr id="216" name="CustomShape 1"/>
          <p:cNvSpPr/>
          <p:nvPr/>
        </p:nvSpPr>
        <p:spPr>
          <a:xfrm>
            <a:off x="533520" y="6095880"/>
            <a:ext cx="8582400" cy="456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2400" b="1" dirty="0">
                <a:solidFill>
                  <a:srgbClr val="000000"/>
                </a:solidFill>
                <a:latin typeface="Times New Roman"/>
              </a:rPr>
              <a:t>Vạn Lý Trường Thành – Dài 21.199 km (số liệu cũ: 8.850 km)</a:t>
            </a:r>
            <a:endParaRPr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CustomShape 1"/>
          <p:cNvSpPr/>
          <p:nvPr/>
        </p:nvSpPr>
        <p:spPr>
          <a:xfrm>
            <a:off x="533520" y="6095880"/>
            <a:ext cx="8476368" cy="456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2400" b="1" dirty="0">
                <a:solidFill>
                  <a:srgbClr val="000000"/>
                </a:solidFill>
                <a:latin typeface="Times New Roman"/>
              </a:rPr>
              <a:t>Vạn Lý Trường Thành – Dài 21.199 km (số liệu cũ: 8.850 km)</a:t>
            </a:r>
            <a:endParaRPr b="1" dirty="0"/>
          </a:p>
        </p:txBody>
      </p:sp>
      <p:pic>
        <p:nvPicPr>
          <p:cNvPr id="218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640" cy="60955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-158496"/>
            <a:ext cx="9144000" cy="6498336"/>
          </a:xfrm>
          <a:prstGeom prst="rect">
            <a:avLst/>
          </a:prstGeom>
          <a:ln>
            <a:noFill/>
          </a:ln>
        </p:spPr>
      </p:pic>
      <p:sp>
        <p:nvSpPr>
          <p:cNvPr id="221" name="CustomShape 1"/>
          <p:cNvSpPr/>
          <p:nvPr/>
        </p:nvSpPr>
        <p:spPr>
          <a:xfrm>
            <a:off x="207264" y="6376416"/>
            <a:ext cx="8936376" cy="978048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2000" b="1" dirty="0">
                <a:solidFill>
                  <a:srgbClr val="000000"/>
                </a:solidFill>
                <a:latin typeface="Times New Roman"/>
              </a:rPr>
              <a:t>Tử cấm thành – Cố cung (Trung Quốc)</a:t>
            </a:r>
            <a:endParaRPr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CustomShape 1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CustomShape 2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</p:sp>
      <p:sp>
        <p:nvSpPr>
          <p:cNvPr id="224" name="CustomShape 3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</p:sp>
      <p:sp>
        <p:nvSpPr>
          <p:cNvPr id="225" name="CustomShape 4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</p:sp>
      <p:pic>
        <p:nvPicPr>
          <p:cNvPr id="226" name="Picture 14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640" cy="6324120"/>
          </a:xfrm>
          <a:prstGeom prst="rect">
            <a:avLst/>
          </a:prstGeom>
          <a:ln>
            <a:noFill/>
          </a:ln>
        </p:spPr>
      </p:pic>
      <p:sp>
        <p:nvSpPr>
          <p:cNvPr id="227" name="CustomShape 5"/>
          <p:cNvSpPr/>
          <p:nvPr/>
        </p:nvSpPr>
        <p:spPr>
          <a:xfrm>
            <a:off x="609480" y="6396480"/>
            <a:ext cx="7238520" cy="456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2400" b="1" dirty="0">
                <a:solidFill>
                  <a:srgbClr val="000000"/>
                </a:solidFill>
                <a:latin typeface="Times New Roman"/>
              </a:rPr>
              <a:t>Đền hang A-jan-ta (Ấn Độ)</a:t>
            </a:r>
            <a:endParaRPr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8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640" cy="6248160"/>
          </a:xfrm>
          <a:prstGeom prst="rect">
            <a:avLst/>
          </a:prstGeom>
          <a:ln>
            <a:noFill/>
          </a:ln>
        </p:spPr>
      </p:pic>
      <p:sp>
        <p:nvSpPr>
          <p:cNvPr id="229" name="CustomShape 1"/>
          <p:cNvSpPr/>
          <p:nvPr/>
        </p:nvSpPr>
        <p:spPr>
          <a:xfrm>
            <a:off x="1066680" y="6320160"/>
            <a:ext cx="7086240" cy="456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2400" b="1" dirty="0">
                <a:solidFill>
                  <a:srgbClr val="000000"/>
                </a:solidFill>
                <a:latin typeface="Times New Roman"/>
              </a:rPr>
              <a:t>Khu đền tháp Bô-rô-bu-đua (In-đô-nê-xi-a)</a:t>
            </a:r>
            <a:endParaRPr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CustomShape 1"/>
          <p:cNvSpPr/>
          <p:nvPr/>
        </p:nvSpPr>
        <p:spPr>
          <a:xfrm>
            <a:off x="1143000" y="6324480"/>
            <a:ext cx="7009920" cy="456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2400" b="1" dirty="0">
                <a:solidFill>
                  <a:srgbClr val="000000"/>
                </a:solidFill>
                <a:latin typeface="Times New Roman"/>
              </a:rPr>
              <a:t>Thạt Luổng (Lào)</a:t>
            </a:r>
            <a:endParaRPr b="1" dirty="0"/>
          </a:p>
        </p:txBody>
      </p:sp>
      <p:sp>
        <p:nvSpPr>
          <p:cNvPr id="231" name="CustomShape 2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</p:sp>
      <p:sp>
        <p:nvSpPr>
          <p:cNvPr id="232" name="CustomShape 3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</p:sp>
      <p:sp>
        <p:nvSpPr>
          <p:cNvPr id="233" name="CustomShape 4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</p:sp>
      <p:pic>
        <p:nvPicPr>
          <p:cNvPr id="234" name="Picture 10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640" cy="6351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640" cy="6086160"/>
          </a:xfrm>
          <a:prstGeom prst="rect">
            <a:avLst/>
          </a:prstGeom>
          <a:ln>
            <a:noFill/>
          </a:ln>
        </p:spPr>
      </p:pic>
      <p:sp>
        <p:nvSpPr>
          <p:cNvPr id="236" name="CustomShape 1"/>
          <p:cNvSpPr/>
          <p:nvPr/>
        </p:nvSpPr>
        <p:spPr>
          <a:xfrm>
            <a:off x="1295280" y="6248520"/>
            <a:ext cx="6933960" cy="456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2400" b="1">
                <a:solidFill>
                  <a:srgbClr val="000000"/>
                </a:solidFill>
                <a:latin typeface="Times New Roman"/>
              </a:rPr>
              <a:t>Chùa Tháp Pa-gan (Mianma)</a:t>
            </a:r>
            <a:endParaRPr b="1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640" cy="6095520"/>
          </a:xfrm>
          <a:prstGeom prst="rect">
            <a:avLst/>
          </a:prstGeom>
          <a:ln>
            <a:noFill/>
          </a:ln>
        </p:spPr>
      </p:pic>
      <p:sp>
        <p:nvSpPr>
          <p:cNvPr id="238" name="CustomShape 1"/>
          <p:cNvSpPr/>
          <p:nvPr/>
        </p:nvSpPr>
        <p:spPr>
          <a:xfrm>
            <a:off x="2286000" y="6248520"/>
            <a:ext cx="5257440" cy="456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2400" b="1">
                <a:solidFill>
                  <a:srgbClr val="000000"/>
                </a:solidFill>
                <a:latin typeface="Times New Roman"/>
              </a:rPr>
              <a:t>Ăng – co Vat (Cam-pu-chia)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838080" y="723960"/>
            <a:ext cx="7086600" cy="5205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0" y="1981080"/>
            <a:ext cx="4114800" cy="366840"/>
          </a:xfrm>
          <a:prstGeom prst="rect">
            <a:avLst/>
          </a:prstGeom>
          <a:noFill/>
          <a:ln>
            <a:noFill/>
          </a:ln>
        </p:spPr>
      </p:sp>
      <p:sp>
        <p:nvSpPr>
          <p:cNvPr id="134" name="CustomShape 3"/>
          <p:cNvSpPr/>
          <p:nvPr/>
        </p:nvSpPr>
        <p:spPr>
          <a:xfrm>
            <a:off x="304920" y="152280"/>
            <a:ext cx="8839080" cy="5205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r>
              <a:rPr lang="en-US" sz="32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10. LÀM BÀI TẬP LỊCH SỬ  </a:t>
            </a:r>
            <a:endParaRPr sz="3200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5" name="CustomShape 4"/>
          <p:cNvSpPr/>
          <p:nvPr/>
        </p:nvSpPr>
        <p:spPr>
          <a:xfrm>
            <a:off x="144000" y="2952000"/>
            <a:ext cx="609840" cy="533520"/>
          </a:xfrm>
          <a:prstGeom prst="ellipse">
            <a:avLst/>
          </a:prstGeom>
          <a:solidFill>
            <a:srgbClr val="FFFFFF"/>
          </a:solidFill>
          <a:ln w="28440">
            <a:solidFill>
              <a:srgbClr val="CC3300"/>
            </a:solidFill>
            <a:miter/>
          </a:ln>
        </p:spPr>
      </p:sp>
      <p:sp>
        <p:nvSpPr>
          <p:cNvPr id="136" name="CustomShape 5"/>
          <p:cNvSpPr/>
          <p:nvPr/>
        </p:nvSpPr>
        <p:spPr>
          <a:xfrm>
            <a:off x="245880" y="1668240"/>
            <a:ext cx="8610120" cy="265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just">
              <a:lnSpc>
                <a:spcPct val="100000"/>
              </a:lnSpc>
            </a:pPr>
            <a:r>
              <a:rPr lang="vi-VN" sz="24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Câu 1</a:t>
            </a: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 Xã hội phong kiến châu Âu hình thành dựa trên cơ sở của giai cấp nào?</a:t>
            </a:r>
            <a:endParaRPr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vi-VN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a. Quý tộc và nông dân</a:t>
            </a:r>
            <a:endParaRPr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vi-VN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b. Lãnh chúa và nông nô</a:t>
            </a:r>
            <a:endParaRPr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vi-VN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c. Chủ nô và nô lệ</a:t>
            </a:r>
            <a:endParaRPr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vi-VN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d. Địa chủ và nông nô</a:t>
            </a:r>
            <a:endParaRPr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640" cy="6095520"/>
          </a:xfrm>
          <a:prstGeom prst="rect">
            <a:avLst/>
          </a:prstGeom>
          <a:ln>
            <a:noFill/>
          </a:ln>
        </p:spPr>
      </p:pic>
      <p:sp>
        <p:nvSpPr>
          <p:cNvPr id="240" name="CustomShape 1"/>
          <p:cNvSpPr/>
          <p:nvPr/>
        </p:nvSpPr>
        <p:spPr>
          <a:xfrm>
            <a:off x="457200" y="6324480"/>
            <a:ext cx="8229240" cy="456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2400" b="1" dirty="0">
                <a:solidFill>
                  <a:srgbClr val="000000"/>
                </a:solidFill>
                <a:latin typeface="Times New Roman"/>
              </a:rPr>
              <a:t>Ăng – co Thom (Cam-pu-chia)</a:t>
            </a:r>
            <a:endParaRPr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1" name="Picture 240"/>
          <p:cNvPicPr/>
          <p:nvPr/>
        </p:nvPicPr>
        <p:blipFill>
          <a:blip r:embed="rId3"/>
          <a:stretch>
            <a:fillRect/>
          </a:stretch>
        </p:blipFill>
        <p:spPr>
          <a:xfrm rot="10800000">
            <a:off x="1204560" y="261360"/>
            <a:ext cx="7924680" cy="82440"/>
          </a:xfrm>
          <a:prstGeom prst="rect">
            <a:avLst/>
          </a:prstGeom>
          <a:ln>
            <a:noFill/>
          </a:ln>
        </p:spPr>
      </p:pic>
      <p:pic>
        <p:nvPicPr>
          <p:cNvPr id="242" name="Picture 241"/>
          <p:cNvPicPr/>
          <p:nvPr/>
        </p:nvPicPr>
        <p:blipFill>
          <a:blip r:embed="rId3"/>
          <a:stretch>
            <a:fillRect/>
          </a:stretch>
        </p:blipFill>
        <p:spPr>
          <a:xfrm>
            <a:off x="76320" y="6477120"/>
            <a:ext cx="7391160" cy="139680"/>
          </a:xfrm>
          <a:prstGeom prst="rect">
            <a:avLst/>
          </a:prstGeom>
          <a:ln>
            <a:noFill/>
          </a:ln>
        </p:spPr>
      </p:pic>
      <p:pic>
        <p:nvPicPr>
          <p:cNvPr id="243" name="Picture 242"/>
          <p:cNvPicPr/>
          <p:nvPr/>
        </p:nvPicPr>
        <p:blipFill>
          <a:blip r:embed="rId3"/>
          <a:stretch>
            <a:fillRect/>
          </a:stretch>
        </p:blipFill>
        <p:spPr>
          <a:xfrm rot="5400000">
            <a:off x="-2799360" y="3489840"/>
            <a:ext cx="6435720" cy="68400"/>
          </a:xfrm>
          <a:prstGeom prst="rect">
            <a:avLst/>
          </a:prstGeom>
          <a:ln>
            <a:noFill/>
          </a:ln>
        </p:spPr>
      </p:pic>
      <p:pic>
        <p:nvPicPr>
          <p:cNvPr id="244" name="Picture 243"/>
          <p:cNvPicPr/>
          <p:nvPr/>
        </p:nvPicPr>
        <p:blipFill>
          <a:blip r:embed="rId4"/>
          <a:stretch>
            <a:fillRect/>
          </a:stretch>
        </p:blipFill>
        <p:spPr>
          <a:xfrm rot="5400000">
            <a:off x="5863320" y="3158280"/>
            <a:ext cx="6165720" cy="64800"/>
          </a:xfrm>
          <a:prstGeom prst="rect">
            <a:avLst/>
          </a:prstGeom>
          <a:ln>
            <a:noFill/>
          </a:ln>
        </p:spPr>
      </p:pic>
      <p:pic>
        <p:nvPicPr>
          <p:cNvPr id="245" name="Picture 244"/>
          <p:cNvPicPr/>
          <p:nvPr/>
        </p:nvPicPr>
        <p:blipFill>
          <a:blip r:embed="rId5"/>
          <a:stretch>
            <a:fillRect/>
          </a:stretch>
        </p:blipFill>
        <p:spPr>
          <a:xfrm>
            <a:off x="7068960" y="4925880"/>
            <a:ext cx="1998720" cy="1832040"/>
          </a:xfrm>
          <a:prstGeom prst="rect">
            <a:avLst/>
          </a:prstGeom>
          <a:ln>
            <a:noFill/>
          </a:ln>
        </p:spPr>
      </p:pic>
      <p:pic>
        <p:nvPicPr>
          <p:cNvPr id="246" name="Picture 245"/>
          <p:cNvPicPr/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981080" cy="1976400"/>
          </a:xfrm>
          <a:prstGeom prst="rect">
            <a:avLst/>
          </a:prstGeom>
          <a:ln>
            <a:noFill/>
          </a:ln>
        </p:spPr>
      </p:pic>
      <p:sp>
        <p:nvSpPr>
          <p:cNvPr id="247" name="TextShape 1"/>
          <p:cNvSpPr txBox="1"/>
          <p:nvPr/>
        </p:nvSpPr>
        <p:spPr>
          <a:xfrm>
            <a:off x="556830" y="1976400"/>
            <a:ext cx="8510850" cy="235836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pPr algn="ctr"/>
            <a:r>
              <a:rPr lang="vi-VN" sz="4000" b="1" dirty="0">
                <a:solidFill>
                  <a:srgbClr val="FF0000"/>
                </a:solidFill>
              </a:rPr>
              <a:t>DẶN DÒ</a:t>
            </a:r>
            <a:endParaRPr dirty="0"/>
          </a:p>
          <a:p>
            <a:r>
              <a:rPr lang="vi-VN" sz="4000" b="1" dirty="0"/>
              <a:t>1. Học bài 7 và xem lại các bài tập </a:t>
            </a:r>
            <a:endParaRPr dirty="0"/>
          </a:p>
          <a:p>
            <a:r>
              <a:rPr lang="vi-VN" sz="4000" b="1" dirty="0"/>
              <a:t>2. </a:t>
            </a:r>
            <a:r>
              <a:rPr lang="vi-VN" sz="4000" b="1"/>
              <a:t>Đọc trước bài </a:t>
            </a:r>
            <a:r>
              <a:rPr lang="vi-VN" sz="4000" b="1" dirty="0"/>
              <a:t>8.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1766160" y="2304000"/>
            <a:ext cx="609840" cy="533520"/>
          </a:xfrm>
          <a:prstGeom prst="ellipse">
            <a:avLst/>
          </a:prstGeom>
          <a:solidFill>
            <a:srgbClr val="FFFFFF"/>
          </a:solidFill>
          <a:ln w="28440">
            <a:solidFill>
              <a:srgbClr val="CC3300"/>
            </a:solidFill>
            <a:miter/>
          </a:ln>
        </p:spPr>
      </p:sp>
      <p:sp>
        <p:nvSpPr>
          <p:cNvPr id="138" name="CustomShape 2"/>
          <p:cNvSpPr/>
          <p:nvPr/>
        </p:nvSpPr>
        <p:spPr>
          <a:xfrm>
            <a:off x="838080" y="723960"/>
            <a:ext cx="7086600" cy="5205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CustomShape 3"/>
          <p:cNvSpPr/>
          <p:nvPr/>
        </p:nvSpPr>
        <p:spPr>
          <a:xfrm>
            <a:off x="0" y="1981080"/>
            <a:ext cx="4114800" cy="366840"/>
          </a:xfrm>
          <a:prstGeom prst="rect">
            <a:avLst/>
          </a:prstGeom>
          <a:noFill/>
          <a:ln>
            <a:noFill/>
          </a:ln>
        </p:spPr>
      </p:sp>
      <p:sp>
        <p:nvSpPr>
          <p:cNvPr id="140" name="CustomShape 4"/>
          <p:cNvSpPr/>
          <p:nvPr/>
        </p:nvSpPr>
        <p:spPr>
          <a:xfrm>
            <a:off x="134112" y="1371600"/>
            <a:ext cx="9009888" cy="82548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1492:</a:t>
            </a:r>
            <a:endParaRPr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CustomShape 5"/>
          <p:cNvSpPr/>
          <p:nvPr/>
        </p:nvSpPr>
        <p:spPr>
          <a:xfrm>
            <a:off x="1872000" y="2335680"/>
            <a:ext cx="3809880" cy="212832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Cô-lôm-bô</a:t>
            </a:r>
            <a:endParaRPr sz="2400" b="1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-a-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xơ</a:t>
            </a:r>
            <a:endParaRPr sz="2400" b="1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Va-xcô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Ga-ma</a:t>
            </a:r>
            <a:endParaRPr sz="2400" b="1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Ma-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gien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</a:t>
            </a:r>
            <a:endParaRPr sz="2400" b="1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" name="CustomShape 6"/>
          <p:cNvSpPr/>
          <p:nvPr/>
        </p:nvSpPr>
        <p:spPr>
          <a:xfrm>
            <a:off x="304920" y="152280"/>
            <a:ext cx="8839080" cy="5205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10. LÀM BÀI TẬP LỊCH SỬ  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 flipV="1">
            <a:off x="304920" y="2372400"/>
            <a:ext cx="563640" cy="533520"/>
          </a:xfrm>
          <a:prstGeom prst="ellipse">
            <a:avLst/>
          </a:prstGeom>
          <a:solidFill>
            <a:srgbClr val="FFFFFF"/>
          </a:solidFill>
          <a:ln w="28440">
            <a:solidFill>
              <a:srgbClr val="CC3300"/>
            </a:solidFill>
            <a:miter/>
          </a:ln>
        </p:spPr>
      </p:sp>
      <p:sp>
        <p:nvSpPr>
          <p:cNvPr id="145" name="CustomShape 3"/>
          <p:cNvSpPr/>
          <p:nvPr/>
        </p:nvSpPr>
        <p:spPr>
          <a:xfrm>
            <a:off x="0" y="1973160"/>
            <a:ext cx="4114800" cy="366840"/>
          </a:xfrm>
          <a:prstGeom prst="rect">
            <a:avLst/>
          </a:prstGeom>
          <a:noFill/>
          <a:ln>
            <a:noFill/>
          </a:ln>
        </p:spPr>
      </p:sp>
      <p:sp>
        <p:nvSpPr>
          <p:cNvPr id="146" name="CustomShape 4"/>
          <p:cNvSpPr/>
          <p:nvPr/>
        </p:nvSpPr>
        <p:spPr>
          <a:xfrm>
            <a:off x="304920" y="2209680"/>
            <a:ext cx="3809880" cy="45972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vi-VN" sz="2400" b="1" dirty="0">
                <a:solidFill>
                  <a:srgbClr val="0000FF"/>
                </a:solidFill>
                <a:latin typeface="Times New Roman"/>
              </a:rPr>
              <a:t> </a:t>
            </a:r>
            <a:endParaRPr dirty="0"/>
          </a:p>
        </p:txBody>
      </p:sp>
      <p:sp>
        <p:nvSpPr>
          <p:cNvPr id="147" name="CustomShape 5"/>
          <p:cNvSpPr/>
          <p:nvPr/>
        </p:nvSpPr>
        <p:spPr>
          <a:xfrm>
            <a:off x="406608" y="875496"/>
            <a:ext cx="8026224" cy="305028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XHPK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 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</a:t>
            </a:r>
            <a:endParaRPr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  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 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endParaRPr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 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8" name="CustomShape 6"/>
          <p:cNvSpPr/>
          <p:nvPr/>
        </p:nvSpPr>
        <p:spPr>
          <a:xfrm>
            <a:off x="487680" y="285840"/>
            <a:ext cx="8894280" cy="470064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10. LÀM BÀI TẬP LỊCH SỬ  </a:t>
            </a:r>
            <a:endParaRPr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dur="indefinite" fill="hold">
                      <p:stCondLst>
                        <p:cond delay="indefinite"/>
                      </p:stCondLst>
                      <p:childTnLst>
                        <p:par>
                          <p:cTn id="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dur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9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1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dur="indefinite" fill="hold">
                      <p:stCondLst>
                        <p:cond delay="indefinite"/>
                      </p:stCondLst>
                      <p:childTnLst>
                        <p:par>
                          <p:cTn id="12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dur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" dur="5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 fmla="width*sin(2.5*pi*$)">
                                          <p:val>
                                            <p:boolVal val="0"/>
                                          </p:val>
                                        </p:tav>
                                        <p:tav tm="100000" fmla="width*sin(2.5*pi*$)">
                                          <p:val>
                                            <p:bool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5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1"/>
          <p:cNvSpPr/>
          <p:nvPr/>
        </p:nvSpPr>
        <p:spPr>
          <a:xfrm flipV="1">
            <a:off x="72000" y="906120"/>
            <a:ext cx="761760" cy="533520"/>
          </a:xfrm>
          <a:prstGeom prst="ellipse">
            <a:avLst/>
          </a:prstGeom>
          <a:solidFill>
            <a:srgbClr val="FFFFFF"/>
          </a:solidFill>
          <a:ln w="28440">
            <a:solidFill>
              <a:srgbClr val="CC3300"/>
            </a:solidFill>
            <a:miter/>
          </a:ln>
        </p:spPr>
      </p:sp>
      <p:sp>
        <p:nvSpPr>
          <p:cNvPr id="150" name="CustomShape 2"/>
          <p:cNvSpPr/>
          <p:nvPr/>
        </p:nvSpPr>
        <p:spPr>
          <a:xfrm>
            <a:off x="228600" y="12600"/>
            <a:ext cx="8610120" cy="265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vi-VN" sz="2800" b="1" u="sng" dirty="0">
                <a:solidFill>
                  <a:srgbClr val="FF0000"/>
                </a:solidFill>
                <a:latin typeface="Times New Roman"/>
              </a:rPr>
              <a:t>Câu 4</a:t>
            </a:r>
            <a:r>
              <a:rPr lang="vi-VN" sz="2800" b="1" dirty="0">
                <a:solidFill>
                  <a:srgbClr val="FF0000"/>
                </a:solidFill>
                <a:latin typeface="Times New Roman"/>
              </a:rPr>
              <a:t>: Tần Thủy Hoàng thống nhất Trung Quốc vào năm nào?</a:t>
            </a:r>
            <a:endParaRPr b="1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r>
              <a:rPr lang="vi-VN" sz="2800" b="1" dirty="0">
                <a:solidFill>
                  <a:srgbClr val="003399"/>
                </a:solidFill>
                <a:latin typeface="Times New Roman"/>
              </a:rPr>
              <a:t>A. Năm 221 TCN	</a:t>
            </a:r>
            <a:endParaRPr b="1" dirty="0">
              <a:solidFill>
                <a:srgbClr val="003399"/>
              </a:solidFill>
            </a:endParaRPr>
          </a:p>
          <a:p>
            <a:pPr>
              <a:lnSpc>
                <a:spcPct val="100000"/>
              </a:lnSpc>
            </a:pPr>
            <a:r>
              <a:rPr lang="vi-VN" sz="2800" b="1" dirty="0">
                <a:solidFill>
                  <a:srgbClr val="003399"/>
                </a:solidFill>
                <a:latin typeface="Times New Roman"/>
              </a:rPr>
              <a:t>B. Năm 222 TCN</a:t>
            </a:r>
            <a:endParaRPr b="1" dirty="0">
              <a:solidFill>
                <a:srgbClr val="003399"/>
              </a:solidFill>
            </a:endParaRPr>
          </a:p>
          <a:p>
            <a:pPr>
              <a:lnSpc>
                <a:spcPct val="100000"/>
              </a:lnSpc>
            </a:pPr>
            <a:r>
              <a:rPr lang="vi-VN" sz="2800" b="1" dirty="0">
                <a:solidFill>
                  <a:srgbClr val="003399"/>
                </a:solidFill>
                <a:latin typeface="Times New Roman"/>
              </a:rPr>
              <a:t>C. Năm 231 TCN</a:t>
            </a:r>
            <a:endParaRPr b="1" dirty="0">
              <a:solidFill>
                <a:srgbClr val="003399"/>
              </a:solidFill>
            </a:endParaRPr>
          </a:p>
          <a:p>
            <a:pPr>
              <a:lnSpc>
                <a:spcPct val="100000"/>
              </a:lnSpc>
            </a:pPr>
            <a:r>
              <a:rPr lang="vi-VN" sz="2800" b="1" dirty="0">
                <a:solidFill>
                  <a:srgbClr val="003399"/>
                </a:solidFill>
                <a:latin typeface="Times New Roman"/>
              </a:rPr>
              <a:t>D. Năm 232 TCN</a:t>
            </a:r>
            <a:endParaRPr b="1" dirty="0">
              <a:solidFill>
                <a:srgbClr val="003399"/>
              </a:solidFill>
            </a:endParaRPr>
          </a:p>
        </p:txBody>
      </p:sp>
      <p:sp>
        <p:nvSpPr>
          <p:cNvPr id="152" name="CustomShape 4"/>
          <p:cNvSpPr/>
          <p:nvPr/>
        </p:nvSpPr>
        <p:spPr>
          <a:xfrm>
            <a:off x="228600" y="2664360"/>
            <a:ext cx="8686440" cy="17985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vi-VN" sz="2800" b="1" u="sng" dirty="0">
                <a:solidFill>
                  <a:srgbClr val="FF0000"/>
                </a:solidFill>
                <a:latin typeface="Times New Roman"/>
              </a:rPr>
              <a:t>Câu 5</a:t>
            </a:r>
            <a:r>
              <a:rPr lang="vi-VN" sz="2800" b="1" dirty="0">
                <a:solidFill>
                  <a:srgbClr val="FF0000"/>
                </a:solidFill>
                <a:latin typeface="Times New Roman"/>
              </a:rPr>
              <a:t>: Chế độ ruộng đất nổi tiếng dưới thời nhà Đường được gọi là?</a:t>
            </a:r>
            <a:endParaRPr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r>
              <a:rPr lang="vi-VN" sz="2800" b="1" dirty="0">
                <a:solidFill>
                  <a:srgbClr val="003399"/>
                </a:solidFill>
                <a:latin typeface="Times New Roman"/>
              </a:rPr>
              <a:t>A. Chế độ công điền	B. Chế độ tịch điền</a:t>
            </a:r>
            <a:endParaRPr b="1" dirty="0">
              <a:solidFill>
                <a:srgbClr val="003399"/>
              </a:solidFill>
            </a:endParaRPr>
          </a:p>
          <a:p>
            <a:pPr>
              <a:lnSpc>
                <a:spcPct val="100000"/>
              </a:lnSpc>
            </a:pPr>
            <a:r>
              <a:rPr lang="vi-VN" sz="2800" b="1" dirty="0">
                <a:solidFill>
                  <a:srgbClr val="003399"/>
                </a:solidFill>
                <a:latin typeface="Times New Roman"/>
              </a:rPr>
              <a:t>C. Chế độ quân điền	D. Chế độ lĩnh canh</a:t>
            </a:r>
            <a:endParaRPr b="1" dirty="0">
              <a:solidFill>
                <a:srgbClr val="003399"/>
              </a:solidFill>
            </a:endParaRPr>
          </a:p>
        </p:txBody>
      </p:sp>
      <p:sp>
        <p:nvSpPr>
          <p:cNvPr id="10" name="CustomShape 1"/>
          <p:cNvSpPr/>
          <p:nvPr/>
        </p:nvSpPr>
        <p:spPr>
          <a:xfrm rot="9259168" flipV="1">
            <a:off x="77770" y="4053104"/>
            <a:ext cx="644910" cy="533520"/>
          </a:xfrm>
          <a:prstGeom prst="ellipse">
            <a:avLst/>
          </a:prstGeom>
          <a:solidFill>
            <a:srgbClr val="FFFFFF"/>
          </a:solidFill>
          <a:ln w="28440">
            <a:solidFill>
              <a:srgbClr val="CC3300"/>
            </a:solidFill>
            <a:miter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 fill="freeze">
                      <p:stCondLst>
                        <p:cond delay="indefinite"/>
                      </p:stCondLst>
                      <p:childTnLst>
                        <p:par>
                          <p:cTn id="4" fill="freeze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7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152280" y="533520"/>
            <a:ext cx="4343400" cy="5205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Font typeface="Times New Roman"/>
              <a:buChar char="•"/>
            </a:pPr>
            <a:endParaRPr dirty="0"/>
          </a:p>
        </p:txBody>
      </p:sp>
      <p:sp>
        <p:nvSpPr>
          <p:cNvPr id="154" name="CustomShape 2"/>
          <p:cNvSpPr/>
          <p:nvPr/>
        </p:nvSpPr>
        <p:spPr>
          <a:xfrm>
            <a:off x="8484" y="97284"/>
            <a:ext cx="9448920" cy="106884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FF0000"/>
                </a:solidFill>
                <a:latin typeface="Times New Roman"/>
              </a:rPr>
              <a:t>   </a:t>
            </a:r>
            <a:r>
              <a:rPr lang="en-US" sz="3200" b="1" dirty="0">
                <a:solidFill>
                  <a:srgbClr val="003399"/>
                </a:solidFill>
                <a:latin typeface="Times New Roman"/>
              </a:rPr>
              <a:t>II. </a:t>
            </a:r>
            <a:r>
              <a:rPr lang="en-US" sz="3200" b="1" dirty="0" err="1">
                <a:solidFill>
                  <a:srgbClr val="003399"/>
                </a:solidFill>
                <a:latin typeface="Times New Roman"/>
              </a:rPr>
              <a:t>Bài</a:t>
            </a:r>
            <a:r>
              <a:rPr lang="en-US" sz="3200" b="1" dirty="0">
                <a:solidFill>
                  <a:srgbClr val="003399"/>
                </a:solidFill>
                <a:latin typeface="Times New Roman"/>
              </a:rPr>
              <a:t> </a:t>
            </a:r>
            <a:r>
              <a:rPr lang="en-US" sz="3200" b="1" dirty="0" err="1">
                <a:solidFill>
                  <a:srgbClr val="003399"/>
                </a:solidFill>
                <a:latin typeface="Times New Roman"/>
              </a:rPr>
              <a:t>tập</a:t>
            </a:r>
            <a:r>
              <a:rPr lang="en-US" sz="3200" b="1" dirty="0">
                <a:solidFill>
                  <a:srgbClr val="003399"/>
                </a:solidFill>
                <a:latin typeface="Times New Roman"/>
              </a:rPr>
              <a:t> </a:t>
            </a:r>
            <a:r>
              <a:rPr lang="en-US" sz="3200" b="1" dirty="0" err="1">
                <a:solidFill>
                  <a:srgbClr val="003399"/>
                </a:solidFill>
                <a:latin typeface="Times New Roman"/>
              </a:rPr>
              <a:t>điền</a:t>
            </a:r>
            <a:r>
              <a:rPr lang="en-US" sz="3200" b="1" dirty="0">
                <a:solidFill>
                  <a:srgbClr val="003399"/>
                </a:solidFill>
                <a:latin typeface="Times New Roman"/>
              </a:rPr>
              <a:t> </a:t>
            </a:r>
            <a:r>
              <a:rPr lang="en-US" sz="3200" b="1" dirty="0" err="1">
                <a:solidFill>
                  <a:srgbClr val="003399"/>
                </a:solidFill>
                <a:latin typeface="Times New Roman"/>
              </a:rPr>
              <a:t>vào</a:t>
            </a:r>
            <a:r>
              <a:rPr lang="en-US" sz="3200" b="1" dirty="0">
                <a:solidFill>
                  <a:srgbClr val="003399"/>
                </a:solidFill>
                <a:latin typeface="Times New Roman"/>
              </a:rPr>
              <a:t> </a:t>
            </a:r>
            <a:r>
              <a:rPr lang="en-US" sz="3200" b="1" dirty="0" err="1">
                <a:solidFill>
                  <a:srgbClr val="003399"/>
                </a:solidFill>
                <a:latin typeface="Times New Roman"/>
              </a:rPr>
              <a:t>chỗ</a:t>
            </a:r>
            <a:r>
              <a:rPr lang="en-US" sz="3200" b="1" dirty="0">
                <a:solidFill>
                  <a:srgbClr val="003399"/>
                </a:solidFill>
                <a:latin typeface="Times New Roman"/>
              </a:rPr>
              <a:t> </a:t>
            </a:r>
            <a:r>
              <a:rPr lang="en-US" sz="3200" b="1" dirty="0" err="1">
                <a:solidFill>
                  <a:srgbClr val="003399"/>
                </a:solidFill>
                <a:latin typeface="Times New Roman"/>
              </a:rPr>
              <a:t>trống</a:t>
            </a:r>
            <a:r>
              <a:rPr lang="en-US" sz="3200" b="1" dirty="0">
                <a:solidFill>
                  <a:srgbClr val="003399"/>
                </a:solidFill>
                <a:latin typeface="Times New Roman"/>
              </a:rPr>
              <a:t>: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</a:rPr>
              <a:t>Điền</a:t>
            </a:r>
            <a:r>
              <a:rPr lang="en-US" sz="320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</a:rPr>
              <a:t>vào</a:t>
            </a:r>
            <a:r>
              <a:rPr lang="en-US" sz="320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</a:rPr>
              <a:t>chỗ</a:t>
            </a:r>
            <a:r>
              <a:rPr lang="en-US" sz="320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</a:rPr>
              <a:t>trống</a:t>
            </a:r>
            <a:r>
              <a:rPr lang="en-US" sz="320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</a:rPr>
              <a:t>những</a:t>
            </a:r>
            <a:r>
              <a:rPr lang="en-US" sz="320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</a:rPr>
              <a:t>từ</a:t>
            </a:r>
            <a:r>
              <a:rPr lang="en-US" sz="320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</a:rPr>
              <a:t>cho</a:t>
            </a:r>
            <a:r>
              <a:rPr lang="en-US" sz="320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</a:rPr>
              <a:t>sẵn</a:t>
            </a:r>
            <a:r>
              <a:rPr lang="en-US" sz="320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</a:rPr>
              <a:t>về</a:t>
            </a:r>
            <a:r>
              <a:rPr lang="en-US" sz="320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</a:rPr>
              <a:t>sự</a:t>
            </a:r>
            <a:r>
              <a:rPr lang="en-US" sz="320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</a:rPr>
              <a:t>hình</a:t>
            </a:r>
            <a:r>
              <a:rPr lang="en-US" sz="320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</a:rPr>
              <a:t>thành</a:t>
            </a:r>
            <a:r>
              <a:rPr lang="en-US" sz="320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</a:rPr>
              <a:t>xã</a:t>
            </a:r>
            <a:r>
              <a:rPr lang="en-US" sz="320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</a:rPr>
              <a:t>hội</a:t>
            </a:r>
            <a:r>
              <a:rPr lang="en-US" sz="320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</a:rPr>
              <a:t>phong</a:t>
            </a:r>
            <a:r>
              <a:rPr lang="en-US" sz="320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</a:rPr>
              <a:t>kiến</a:t>
            </a:r>
            <a:r>
              <a:rPr lang="en-US" sz="3200" dirty="0">
                <a:solidFill>
                  <a:srgbClr val="FF0000"/>
                </a:solidFill>
                <a:latin typeface="Times New Roman"/>
              </a:rPr>
              <a:t> ở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</a:rPr>
              <a:t>Trung</a:t>
            </a:r>
            <a:r>
              <a:rPr lang="en-US" sz="3200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/>
              </a:rPr>
              <a:t>Quốc</a:t>
            </a:r>
            <a:r>
              <a:rPr lang="en-US" sz="3200" dirty="0">
                <a:solidFill>
                  <a:srgbClr val="FF0000"/>
                </a:solidFill>
                <a:latin typeface="Times New Roman"/>
              </a:rPr>
              <a:t>.   </a:t>
            </a:r>
            <a:r>
              <a:rPr lang="en-US" sz="3200" dirty="0">
                <a:solidFill>
                  <a:srgbClr val="FF0000"/>
                </a:solidFill>
              </a:rPr>
              <a:t>  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55" name="CustomShape 3"/>
          <p:cNvSpPr/>
          <p:nvPr/>
        </p:nvSpPr>
        <p:spPr>
          <a:xfrm>
            <a:off x="2438280" y="1981080"/>
            <a:ext cx="5875560" cy="5814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endParaRPr dirty="0"/>
          </a:p>
        </p:txBody>
      </p:sp>
      <p:sp>
        <p:nvSpPr>
          <p:cNvPr id="156" name="CustomShape 4"/>
          <p:cNvSpPr/>
          <p:nvPr/>
        </p:nvSpPr>
        <p:spPr>
          <a:xfrm>
            <a:off x="133200" y="2708280"/>
            <a:ext cx="9068040" cy="415548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>
              <a:buFont typeface="Arial"/>
              <a:buChar char="•"/>
            </a:pPr>
            <a:r>
              <a:rPr lang="en-US" sz="2800" b="1" dirty="0"/>
              <a:t> </a:t>
            </a:r>
            <a:r>
              <a:rPr lang="en-US" sz="2800" b="1" dirty="0" err="1"/>
              <a:t>Khi</a:t>
            </a:r>
            <a:r>
              <a:rPr lang="en-US" sz="2800" b="1" dirty="0"/>
              <a:t> </a:t>
            </a:r>
            <a:r>
              <a:rPr lang="en-US" sz="2800" b="1" dirty="0" err="1"/>
              <a:t>những</a:t>
            </a:r>
            <a:r>
              <a:rPr lang="en-US" sz="2800" b="1" dirty="0"/>
              <a:t> </a:t>
            </a:r>
            <a:r>
              <a:rPr lang="en-US" sz="2800" b="1" dirty="0" err="1"/>
              <a:t>công</a:t>
            </a:r>
            <a:r>
              <a:rPr lang="en-US" sz="2800" b="1" dirty="0"/>
              <a:t> </a:t>
            </a:r>
            <a:r>
              <a:rPr lang="en-US" sz="2800" b="1" dirty="0" err="1"/>
              <a:t>cụ</a:t>
            </a:r>
            <a:r>
              <a:rPr lang="en-US" sz="2800" b="1" dirty="0"/>
              <a:t> </a:t>
            </a:r>
            <a:r>
              <a:rPr lang="en-US" sz="2800" b="1" dirty="0" err="1"/>
              <a:t>bằng</a:t>
            </a:r>
            <a:r>
              <a:rPr lang="en-US" sz="2800" b="1" dirty="0"/>
              <a:t> </a:t>
            </a:r>
            <a:r>
              <a:rPr lang="en-US" sz="2800" b="1" dirty="0" err="1"/>
              <a:t>sắt</a:t>
            </a:r>
            <a:r>
              <a:rPr lang="en-US" sz="2800" b="1" dirty="0"/>
              <a:t> </a:t>
            </a:r>
            <a:r>
              <a:rPr lang="en-US" sz="2800" b="1" dirty="0" err="1"/>
              <a:t>xuất</a:t>
            </a:r>
            <a:r>
              <a:rPr lang="en-US" sz="2800" b="1" dirty="0"/>
              <a:t> </a:t>
            </a:r>
            <a:r>
              <a:rPr lang="en-US" sz="2800" b="1" dirty="0" err="1"/>
              <a:t>hiện</a:t>
            </a:r>
            <a:r>
              <a:rPr lang="en-US" sz="2800" b="1" dirty="0"/>
              <a:t>, </a:t>
            </a:r>
            <a:r>
              <a:rPr lang="en-US" sz="2800" b="1" dirty="0" err="1"/>
              <a:t>xã</a:t>
            </a:r>
            <a:r>
              <a:rPr lang="en-US" sz="2800" b="1" dirty="0"/>
              <a:t> </a:t>
            </a:r>
            <a:r>
              <a:rPr lang="en-US" sz="2800" b="1" dirty="0" err="1"/>
              <a:t>hội</a:t>
            </a:r>
            <a:r>
              <a:rPr lang="en-US" sz="2800" b="1" dirty="0"/>
              <a:t> </a:t>
            </a:r>
            <a:r>
              <a:rPr lang="en-US" sz="2800" b="1" dirty="0" err="1"/>
              <a:t>Trung</a:t>
            </a:r>
            <a:r>
              <a:rPr lang="en-US" sz="2800" b="1" dirty="0"/>
              <a:t> </a:t>
            </a:r>
            <a:r>
              <a:rPr lang="en-US" sz="2800" b="1" dirty="0" err="1"/>
              <a:t>Quốc</a:t>
            </a:r>
            <a:r>
              <a:rPr lang="en-US" sz="2800" b="1" dirty="0"/>
              <a:t> </a:t>
            </a:r>
            <a:r>
              <a:rPr lang="en-US" sz="2800" b="1" dirty="0" err="1"/>
              <a:t>có</a:t>
            </a:r>
            <a:r>
              <a:rPr lang="en-US" sz="2800" b="1" dirty="0"/>
              <a:t> </a:t>
            </a:r>
            <a:r>
              <a:rPr lang="en-US" sz="2800" b="1" dirty="0" err="1"/>
              <a:t>sự</a:t>
            </a:r>
            <a:r>
              <a:rPr lang="en-US" sz="2800" b="1" dirty="0"/>
              <a:t> </a:t>
            </a:r>
            <a:r>
              <a:rPr lang="en-US" sz="2800" b="1" dirty="0" err="1"/>
              <a:t>biến</a:t>
            </a:r>
            <a:r>
              <a:rPr lang="en-US" sz="2800" b="1" dirty="0"/>
              <a:t> </a:t>
            </a:r>
            <a:r>
              <a:rPr lang="en-US" sz="2800" b="1" dirty="0" err="1"/>
              <a:t>đổi</a:t>
            </a:r>
            <a:r>
              <a:rPr lang="en-US" sz="2800" b="1" dirty="0"/>
              <a:t>. </a:t>
            </a:r>
            <a:r>
              <a:rPr lang="en-US" sz="2800" b="1" dirty="0" err="1"/>
              <a:t>Có</a:t>
            </a:r>
            <a:r>
              <a:rPr lang="en-US" sz="2800" b="1" dirty="0"/>
              <a:t> 2 </a:t>
            </a:r>
            <a:r>
              <a:rPr lang="en-US" sz="2800" b="1" dirty="0" err="1"/>
              <a:t>giai</a:t>
            </a:r>
            <a:r>
              <a:rPr lang="en-US" sz="2800" b="1" dirty="0"/>
              <a:t> </a:t>
            </a:r>
            <a:r>
              <a:rPr lang="en-US" sz="2800" b="1" dirty="0" err="1"/>
              <a:t>cấp</a:t>
            </a:r>
            <a:r>
              <a:rPr lang="en-US" sz="2800" b="1" dirty="0"/>
              <a:t> </a:t>
            </a:r>
            <a:r>
              <a:rPr lang="en-US" sz="2800" b="1" dirty="0" err="1"/>
              <a:t>chính</a:t>
            </a:r>
            <a:r>
              <a:rPr lang="en-US" sz="2800" b="1" dirty="0"/>
              <a:t>: </a:t>
            </a:r>
            <a:r>
              <a:rPr lang="en-US" sz="2800" b="1" dirty="0" err="1"/>
              <a:t>địa</a:t>
            </a:r>
            <a:r>
              <a:rPr lang="en-US" sz="2800" b="1" dirty="0"/>
              <a:t> </a:t>
            </a:r>
            <a:r>
              <a:rPr lang="en-US" sz="2800" b="1" dirty="0" err="1"/>
              <a:t>chủ</a:t>
            </a:r>
            <a:r>
              <a:rPr lang="en-US" sz="2800" b="1" dirty="0"/>
              <a:t> </a:t>
            </a:r>
            <a:r>
              <a:rPr lang="en-US" sz="2800" b="1" dirty="0" err="1"/>
              <a:t>gồm</a:t>
            </a:r>
            <a:r>
              <a:rPr lang="en-US" sz="2800" b="1" dirty="0">
                <a:solidFill>
                  <a:srgbClr val="FF3300"/>
                </a:solidFill>
              </a:rPr>
              <a:t>…………………………………</a:t>
            </a:r>
            <a:r>
              <a:rPr lang="en-US" sz="2800" b="1" dirty="0"/>
              <a:t> </a:t>
            </a:r>
            <a:r>
              <a:rPr lang="en-US" sz="2800" b="1" dirty="0" err="1"/>
              <a:t>chiếm</a:t>
            </a:r>
            <a:r>
              <a:rPr lang="en-US" sz="2800" b="1" dirty="0"/>
              <a:t> </a:t>
            </a:r>
            <a:r>
              <a:rPr lang="en-US" sz="2800" b="1" dirty="0" err="1"/>
              <a:t>nhiều</a:t>
            </a:r>
            <a:r>
              <a:rPr lang="en-US" sz="2800" b="1" dirty="0"/>
              <a:t> </a:t>
            </a:r>
            <a:r>
              <a:rPr lang="en-US" sz="2800" b="1" dirty="0" err="1"/>
              <a:t>ruộng</a:t>
            </a:r>
            <a:r>
              <a:rPr lang="en-US" sz="2800" b="1" dirty="0"/>
              <a:t> </a:t>
            </a:r>
            <a:r>
              <a:rPr lang="en-US" sz="2800" b="1" dirty="0" err="1"/>
              <a:t>đất</a:t>
            </a:r>
            <a:r>
              <a:rPr lang="en-US" sz="2800" b="1" dirty="0"/>
              <a:t>, </a:t>
            </a:r>
            <a:r>
              <a:rPr lang="en-US" sz="2800" b="1" dirty="0" err="1"/>
              <a:t>lại</a:t>
            </a:r>
            <a:r>
              <a:rPr lang="en-US" sz="2800" b="1" dirty="0"/>
              <a:t> </a:t>
            </a:r>
            <a:r>
              <a:rPr lang="en-US" sz="2800" b="1" dirty="0" err="1"/>
              <a:t>có</a:t>
            </a:r>
            <a:r>
              <a:rPr lang="en-US" sz="2800" b="1" dirty="0"/>
              <a:t> </a:t>
            </a:r>
            <a:r>
              <a:rPr lang="en-US" sz="2800" b="1" dirty="0" err="1"/>
              <a:t>quyền</a:t>
            </a:r>
            <a:r>
              <a:rPr lang="en-US" sz="2800" b="1" dirty="0"/>
              <a:t> </a:t>
            </a:r>
            <a:r>
              <a:rPr lang="en-US" sz="2800" b="1" dirty="0" err="1"/>
              <a:t>lực</a:t>
            </a:r>
            <a:r>
              <a:rPr lang="en-US" sz="2800" b="1" dirty="0"/>
              <a:t>.</a:t>
            </a:r>
            <a:endParaRPr dirty="0"/>
          </a:p>
          <a:p>
            <a:pPr>
              <a:buFont typeface="Arial"/>
              <a:buChar char="•"/>
            </a:pPr>
            <a:r>
              <a:rPr lang="en-US" sz="2800" b="1" dirty="0"/>
              <a:t> </a:t>
            </a:r>
            <a:r>
              <a:rPr lang="en-US" sz="2800" b="1" dirty="0" err="1"/>
              <a:t>Ngược</a:t>
            </a:r>
            <a:r>
              <a:rPr lang="en-US" sz="2800" b="1" dirty="0"/>
              <a:t> </a:t>
            </a:r>
            <a:r>
              <a:rPr lang="en-US" sz="2800" b="1" dirty="0" err="1"/>
              <a:t>lại</a:t>
            </a:r>
            <a:r>
              <a:rPr lang="en-US" sz="2800" b="1" dirty="0"/>
              <a:t> </a:t>
            </a:r>
            <a:r>
              <a:rPr lang="en-US" sz="2800" b="1" dirty="0" err="1"/>
              <a:t>những</a:t>
            </a:r>
            <a:r>
              <a:rPr lang="en-US" sz="2800" b="1" dirty="0"/>
              <a:t> </a:t>
            </a:r>
            <a:r>
              <a:rPr lang="en-US" sz="2800" b="1" dirty="0" err="1"/>
              <a:t>nông</a:t>
            </a:r>
            <a:r>
              <a:rPr lang="en-US" sz="2800" b="1" dirty="0"/>
              <a:t> </a:t>
            </a:r>
            <a:r>
              <a:rPr lang="en-US" sz="2800" b="1" dirty="0" err="1"/>
              <a:t>dân</a:t>
            </a:r>
            <a:r>
              <a:rPr lang="en-US" sz="2800" b="1" dirty="0"/>
              <a:t> </a:t>
            </a:r>
            <a:r>
              <a:rPr lang="en-US" sz="2800" b="1" dirty="0" err="1"/>
              <a:t>bị</a:t>
            </a:r>
            <a:r>
              <a:rPr lang="en-US" sz="2800" b="1" dirty="0"/>
              <a:t> </a:t>
            </a:r>
            <a:r>
              <a:rPr lang="en-US" sz="2800" b="1" dirty="0" err="1"/>
              <a:t>mất</a:t>
            </a:r>
            <a:r>
              <a:rPr lang="en-US" sz="2800" b="1" dirty="0"/>
              <a:t> </a:t>
            </a:r>
            <a:r>
              <a:rPr lang="en-US" sz="2800" b="1" dirty="0" err="1"/>
              <a:t>ruộng</a:t>
            </a:r>
            <a:r>
              <a:rPr lang="en-US" sz="2800" b="1" dirty="0"/>
              <a:t>, </a:t>
            </a:r>
            <a:r>
              <a:rPr lang="en-US" sz="2800" b="1" dirty="0" err="1"/>
              <a:t>trở</a:t>
            </a:r>
            <a:r>
              <a:rPr lang="en-US" sz="2800" b="1" dirty="0"/>
              <a:t> </a:t>
            </a:r>
            <a:r>
              <a:rPr lang="en-US" sz="2800" b="1" dirty="0" err="1"/>
              <a:t>nên</a:t>
            </a:r>
            <a:r>
              <a:rPr lang="en-US" sz="2800" b="1" dirty="0"/>
              <a:t> </a:t>
            </a:r>
            <a:r>
              <a:rPr lang="en-US" sz="2800" b="1" dirty="0" err="1"/>
              <a:t>nghèo</a:t>
            </a:r>
            <a:r>
              <a:rPr lang="en-US" sz="2800" b="1" dirty="0"/>
              <a:t> </a:t>
            </a:r>
            <a:r>
              <a:rPr lang="en-US" sz="2800" b="1" dirty="0" err="1"/>
              <a:t>túng</a:t>
            </a:r>
            <a:r>
              <a:rPr lang="en-US" sz="2800" b="1" dirty="0"/>
              <a:t>, </a:t>
            </a:r>
            <a:r>
              <a:rPr lang="en-US" sz="2800" b="1" dirty="0" err="1"/>
              <a:t>phải</a:t>
            </a:r>
            <a:r>
              <a:rPr lang="en-US" sz="2800" b="1" dirty="0">
                <a:solidFill>
                  <a:srgbClr val="FF3300"/>
                </a:solidFill>
              </a:rPr>
              <a:t>……………….</a:t>
            </a:r>
            <a:r>
              <a:rPr lang="en-US" sz="2800" b="1" dirty="0"/>
              <a:t> </a:t>
            </a:r>
            <a:r>
              <a:rPr lang="en-US" sz="2800" b="1" dirty="0" err="1"/>
              <a:t>của</a:t>
            </a:r>
            <a:r>
              <a:rPr lang="en-US" sz="2800" b="1" dirty="0"/>
              <a:t> </a:t>
            </a:r>
            <a:r>
              <a:rPr lang="en-US" sz="2800" b="1" dirty="0" err="1"/>
              <a:t>địa</a:t>
            </a:r>
            <a:r>
              <a:rPr lang="en-US" sz="2800" b="1" dirty="0"/>
              <a:t> </a:t>
            </a:r>
            <a:r>
              <a:rPr lang="en-US" sz="2800" b="1" dirty="0" err="1"/>
              <a:t>chủ</a:t>
            </a:r>
            <a:r>
              <a:rPr lang="en-US" sz="2800" b="1" dirty="0"/>
              <a:t> </a:t>
            </a:r>
            <a:r>
              <a:rPr lang="en-US" sz="2800" b="1" dirty="0" err="1"/>
              <a:t>để</a:t>
            </a:r>
            <a:r>
              <a:rPr lang="en-US" sz="2800" b="1" dirty="0">
                <a:solidFill>
                  <a:srgbClr val="FF3300"/>
                </a:solidFill>
              </a:rPr>
              <a:t>…………..……</a:t>
            </a:r>
            <a:r>
              <a:rPr lang="en-US" sz="2800" b="1" dirty="0" err="1"/>
              <a:t>gọi</a:t>
            </a:r>
            <a:r>
              <a:rPr lang="en-US" sz="2800" b="1" dirty="0"/>
              <a:t> </a:t>
            </a:r>
            <a:r>
              <a:rPr lang="en-US" sz="2800" b="1" dirty="0" err="1"/>
              <a:t>là</a:t>
            </a:r>
            <a:r>
              <a:rPr lang="en-US" sz="2800" b="1" dirty="0">
                <a:solidFill>
                  <a:srgbClr val="FF3300"/>
                </a:solidFill>
              </a:rPr>
              <a:t>…………………………</a:t>
            </a:r>
            <a:r>
              <a:rPr lang="en-US" sz="2800" b="1" dirty="0" err="1"/>
              <a:t>Họ</a:t>
            </a:r>
            <a:r>
              <a:rPr lang="en-US" sz="2800" b="1" dirty="0"/>
              <a:t> </a:t>
            </a:r>
            <a:r>
              <a:rPr lang="en-US" sz="2800" b="1" dirty="0" err="1"/>
              <a:t>phải</a:t>
            </a:r>
            <a:r>
              <a:rPr lang="en-US" sz="2800" b="1" dirty="0"/>
              <a:t> </a:t>
            </a:r>
            <a:r>
              <a:rPr lang="en-US" sz="2800" b="1" dirty="0" err="1"/>
              <a:t>nộp</a:t>
            </a:r>
            <a:r>
              <a:rPr lang="en-US" sz="2800" b="1" dirty="0"/>
              <a:t> </a:t>
            </a:r>
            <a:r>
              <a:rPr lang="en-US" sz="2800" b="1" dirty="0" err="1"/>
              <a:t>cho</a:t>
            </a:r>
            <a:r>
              <a:rPr lang="en-US" sz="2800" b="1" dirty="0"/>
              <a:t> </a:t>
            </a:r>
            <a:r>
              <a:rPr lang="en-US" sz="2800" b="1" dirty="0" err="1"/>
              <a:t>địa</a:t>
            </a:r>
            <a:r>
              <a:rPr lang="en-US" sz="2800" b="1" dirty="0"/>
              <a:t> </a:t>
            </a:r>
            <a:r>
              <a:rPr lang="en-US" sz="2800" b="1" dirty="0" err="1"/>
              <a:t>chủ</a:t>
            </a:r>
            <a:r>
              <a:rPr lang="en-US" sz="2800" b="1" dirty="0"/>
              <a:t> </a:t>
            </a:r>
            <a:r>
              <a:rPr lang="en-US" sz="2800" b="1" dirty="0" err="1"/>
              <a:t>một</a:t>
            </a:r>
            <a:r>
              <a:rPr lang="en-US" sz="2800" b="1" dirty="0"/>
              <a:t> </a:t>
            </a:r>
            <a:r>
              <a:rPr lang="en-US" sz="2800" b="1" dirty="0" err="1"/>
              <a:t>phần</a:t>
            </a:r>
            <a:r>
              <a:rPr lang="en-US" sz="2800" b="1" dirty="0"/>
              <a:t> </a:t>
            </a:r>
            <a:r>
              <a:rPr lang="en-US" sz="2800" b="1" dirty="0" err="1"/>
              <a:t>hoa</a:t>
            </a:r>
            <a:r>
              <a:rPr lang="en-US" sz="2800" b="1" dirty="0"/>
              <a:t> </a:t>
            </a:r>
            <a:r>
              <a:rPr lang="en-US" sz="2800" b="1" dirty="0" err="1"/>
              <a:t>lợi</a:t>
            </a:r>
            <a:r>
              <a:rPr lang="en-US" sz="2800" b="1" dirty="0"/>
              <a:t> </a:t>
            </a:r>
            <a:r>
              <a:rPr lang="en-US" sz="2800" b="1" dirty="0" err="1"/>
              <a:t>gọi</a:t>
            </a:r>
            <a:r>
              <a:rPr lang="en-US" sz="2800" b="1" dirty="0"/>
              <a:t> </a:t>
            </a:r>
            <a:r>
              <a:rPr lang="en-US" sz="2800" b="1" dirty="0" err="1"/>
              <a:t>là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rgbClr val="FF3300"/>
                </a:solidFill>
              </a:rPr>
              <a:t>……………</a:t>
            </a:r>
            <a:r>
              <a:rPr lang="en-US" sz="2800" b="1" dirty="0" err="1"/>
              <a:t>Quan</a:t>
            </a:r>
            <a:r>
              <a:rPr lang="en-US" sz="2800" b="1" dirty="0"/>
              <a:t> </a:t>
            </a:r>
            <a:r>
              <a:rPr lang="en-US" sz="2800" b="1" dirty="0" err="1"/>
              <a:t>hệ</a:t>
            </a:r>
            <a:r>
              <a:rPr lang="en-US" sz="2800" b="1" dirty="0"/>
              <a:t> </a:t>
            </a:r>
            <a:r>
              <a:rPr lang="en-US" sz="2800" b="1" dirty="0" err="1"/>
              <a:t>sảnxuất</a:t>
            </a:r>
            <a:r>
              <a:rPr lang="en-US" sz="2800" b="1" dirty="0">
                <a:solidFill>
                  <a:srgbClr val="FF3300"/>
                </a:solidFill>
              </a:rPr>
              <a:t>……….……</a:t>
            </a:r>
            <a:r>
              <a:rPr lang="en-US" sz="2800" b="1" dirty="0" err="1"/>
              <a:t>hình</a:t>
            </a:r>
            <a:r>
              <a:rPr lang="en-US" sz="2800" b="1" dirty="0"/>
              <a:t> </a:t>
            </a:r>
            <a:r>
              <a:rPr lang="en-US" sz="2800" b="1" dirty="0" err="1"/>
              <a:t>thành</a:t>
            </a:r>
            <a:endParaRPr dirty="0"/>
          </a:p>
        </p:txBody>
      </p:sp>
      <p:sp>
        <p:nvSpPr>
          <p:cNvPr id="161" name="CustomShape 9"/>
          <p:cNvSpPr/>
          <p:nvPr/>
        </p:nvSpPr>
        <p:spPr>
          <a:xfrm>
            <a:off x="212040" y="1616592"/>
            <a:ext cx="4518456" cy="5205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r>
              <a:rPr lang="en-US" sz="2800" dirty="0" err="1">
                <a:solidFill>
                  <a:srgbClr val="0000FF"/>
                </a:solidFill>
              </a:rPr>
              <a:t>quan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lại</a:t>
            </a:r>
            <a:r>
              <a:rPr lang="en-US" sz="2800" dirty="0">
                <a:solidFill>
                  <a:srgbClr val="0000FF"/>
                </a:solidFill>
              </a:rPr>
              <a:t>, </a:t>
            </a:r>
            <a:r>
              <a:rPr lang="en-US" sz="2800" dirty="0" err="1">
                <a:solidFill>
                  <a:srgbClr val="0000FF"/>
                </a:solidFill>
              </a:rPr>
              <a:t>nông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dân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giàu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có</a:t>
            </a:r>
            <a:r>
              <a:rPr lang="en-US" sz="2800" dirty="0">
                <a:solidFill>
                  <a:srgbClr val="0000FF"/>
                </a:solidFill>
              </a:rPr>
              <a:t>;</a:t>
            </a:r>
            <a:endParaRPr dirty="0"/>
          </a:p>
        </p:txBody>
      </p:sp>
      <p:sp>
        <p:nvSpPr>
          <p:cNvPr id="162" name="CustomShape 10"/>
          <p:cNvSpPr/>
          <p:nvPr/>
        </p:nvSpPr>
        <p:spPr>
          <a:xfrm>
            <a:off x="4495680" y="1639440"/>
            <a:ext cx="3624480" cy="5205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nông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dân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lĩnh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canh</a:t>
            </a:r>
            <a:r>
              <a:rPr lang="en-US" sz="2800" dirty="0">
                <a:solidFill>
                  <a:srgbClr val="0000FF"/>
                </a:solidFill>
              </a:rPr>
              <a:t>;</a:t>
            </a:r>
            <a:endParaRPr dirty="0"/>
          </a:p>
        </p:txBody>
      </p:sp>
      <p:sp>
        <p:nvSpPr>
          <p:cNvPr id="163" name="CustomShape 11"/>
          <p:cNvSpPr/>
          <p:nvPr/>
        </p:nvSpPr>
        <p:spPr>
          <a:xfrm>
            <a:off x="7763040" y="1681200"/>
            <a:ext cx="1251096" cy="5205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r>
              <a:rPr lang="en-US" sz="2800" dirty="0" err="1">
                <a:solidFill>
                  <a:srgbClr val="0000FF"/>
                </a:solidFill>
              </a:rPr>
              <a:t>địa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tô</a:t>
            </a:r>
            <a:r>
              <a:rPr lang="en-US" sz="2800" dirty="0">
                <a:solidFill>
                  <a:srgbClr val="0000FF"/>
                </a:solidFill>
              </a:rPr>
              <a:t>;</a:t>
            </a:r>
            <a:endParaRPr dirty="0"/>
          </a:p>
        </p:txBody>
      </p:sp>
      <p:sp>
        <p:nvSpPr>
          <p:cNvPr id="164" name="CustomShape 12"/>
          <p:cNvSpPr/>
          <p:nvPr/>
        </p:nvSpPr>
        <p:spPr>
          <a:xfrm>
            <a:off x="2231136" y="2159064"/>
            <a:ext cx="1829760" cy="5205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r>
              <a:rPr lang="en-US" sz="2800" dirty="0" err="1">
                <a:solidFill>
                  <a:srgbClr val="0000FF"/>
                </a:solidFill>
              </a:rPr>
              <a:t>thuế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thân</a:t>
            </a:r>
            <a:r>
              <a:rPr lang="en-US" sz="2800" dirty="0">
                <a:solidFill>
                  <a:srgbClr val="0000FF"/>
                </a:solidFill>
              </a:rPr>
              <a:t>;</a:t>
            </a:r>
            <a:endParaRPr dirty="0"/>
          </a:p>
        </p:txBody>
      </p:sp>
      <p:sp>
        <p:nvSpPr>
          <p:cNvPr id="165" name="CustomShape 13"/>
          <p:cNvSpPr/>
          <p:nvPr/>
        </p:nvSpPr>
        <p:spPr>
          <a:xfrm>
            <a:off x="152280" y="2137152"/>
            <a:ext cx="2361960" cy="5205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r>
              <a:rPr lang="en-US" sz="2800" dirty="0" err="1">
                <a:solidFill>
                  <a:srgbClr val="0000FF"/>
                </a:solidFill>
              </a:rPr>
              <a:t>nhận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ruộng</a:t>
            </a:r>
            <a:r>
              <a:rPr lang="en-US" sz="2800" dirty="0">
                <a:solidFill>
                  <a:srgbClr val="0000FF"/>
                </a:solidFill>
              </a:rPr>
              <a:t>;</a:t>
            </a:r>
            <a:endParaRPr dirty="0"/>
          </a:p>
        </p:txBody>
      </p:sp>
      <p:sp>
        <p:nvSpPr>
          <p:cNvPr id="166" name="CustomShape 14"/>
          <p:cNvSpPr/>
          <p:nvPr/>
        </p:nvSpPr>
        <p:spPr>
          <a:xfrm>
            <a:off x="5897916" y="2232648"/>
            <a:ext cx="1478244" cy="432648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r>
              <a:rPr lang="en-US" sz="2800" dirty="0" err="1">
                <a:solidFill>
                  <a:srgbClr val="0000FF"/>
                </a:solidFill>
              </a:rPr>
              <a:t>cày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cấy</a:t>
            </a:r>
            <a:endParaRPr dirty="0"/>
          </a:p>
        </p:txBody>
      </p:sp>
      <p:sp>
        <p:nvSpPr>
          <p:cNvPr id="167" name="CustomShape 15"/>
          <p:cNvSpPr/>
          <p:nvPr/>
        </p:nvSpPr>
        <p:spPr>
          <a:xfrm>
            <a:off x="3909468" y="2183940"/>
            <a:ext cx="2230284" cy="5205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r>
              <a:rPr lang="en-US" sz="2800" dirty="0" err="1">
                <a:solidFill>
                  <a:srgbClr val="0000FF"/>
                </a:solidFill>
              </a:rPr>
              <a:t>phong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kiến</a:t>
            </a:r>
            <a:r>
              <a:rPr lang="en-US" sz="2800" dirty="0">
                <a:solidFill>
                  <a:srgbClr val="0000FF"/>
                </a:solidFill>
              </a:rPr>
              <a:t>;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11111E-6 L 0.09011 -1.11111E-6 C 0.13056 -1.11111E-6 0.18038 0.07685 0.18038 0.13958 L 0.18038 0.27917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10" y="13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6296E-6 L 0.16493 2.96296E-6 C 0.23889 2.96296E-6 0.33004 0.10509 0.33004 0.19051 L 0.33004 0.38102 " pathEditMode="relative" rAng="0" ptsTypes="AAAA">
                                      <p:cBhvr>
                                        <p:cTn id="10" dur="2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93" y="19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44444E-6 L -0.26788 -4.44444E-6 C -0.38802 -4.44444E-6 -0.53559 0.11875 -0.53559 0.21528 L -0.53559 0.43056 " pathEditMode="relative" rAng="0" ptsTypes="AAAA">
                                      <p:cBhvr>
                                        <p:cTn id="14" dur="2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88" y="21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33333E-6 L -0.03403 -3.33333E-6 C -0.04931 -3.33333E-6 -0.06806 0.1426 -0.06806 0.2588 L -0.06806 0.5176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03" y="25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85185E-6 L -0.3868 -1.85185E-6 C -0.56024 -1.85185E-6 -0.77344 0.17431 -0.77344 0.31621 L -0.77344 0.63241 " pathEditMode="relative" rAng="0" ptsTypes="AAAA">
                                      <p:cBhvr>
                                        <p:cTn id="22" dur="2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681" y="3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48148E-6 L 0.05382 -1.48148E-6 C 0.07795 -1.48148E-6 0.10781 0.15556 0.10781 0.28218 L 0.10781 0.56435 " pathEditMode="relative" rAng="0" ptsTypes="AAAA">
                                      <p:cBhvr>
                                        <p:cTn id="26" dur="2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2" y="28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" grpId="0"/>
      <p:bldP spid="162" grpId="0"/>
      <p:bldP spid="163" grpId="0"/>
      <p:bldP spid="165" grpId="0"/>
      <p:bldP spid="166" grpId="0"/>
      <p:bldP spid="1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CustomShape 1"/>
          <p:cNvSpPr/>
          <p:nvPr/>
        </p:nvSpPr>
        <p:spPr>
          <a:xfrm>
            <a:off x="1219320" y="228600"/>
            <a:ext cx="7391160" cy="1004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2800" u="sng">
                <a:solidFill>
                  <a:srgbClr val="000000"/>
                </a:solidFill>
                <a:latin typeface="Times New Roman"/>
              </a:rPr>
              <a:t>TRÒ CHƠI </a:t>
            </a:r>
            <a:endParaRPr/>
          </a:p>
          <a:p>
            <a:pPr algn="ctr">
              <a:lnSpc>
                <a:spcPct val="100000"/>
              </a:lnSpc>
            </a:pPr>
            <a:r>
              <a:rPr lang="vi-VN" sz="3200" b="1">
                <a:solidFill>
                  <a:srgbClr val="FF0000"/>
                </a:solidFill>
                <a:latin typeface="Times New Roman"/>
              </a:rPr>
              <a:t>AI NHANH HƠN</a:t>
            </a:r>
            <a:endParaRPr/>
          </a:p>
        </p:txBody>
      </p:sp>
      <p:sp>
        <p:nvSpPr>
          <p:cNvPr id="181" name="CustomShape 2"/>
          <p:cNvSpPr/>
          <p:nvPr/>
        </p:nvSpPr>
        <p:spPr>
          <a:xfrm>
            <a:off x="304920" y="1295280"/>
            <a:ext cx="8610120" cy="1065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vi-VN" sz="3200" dirty="0">
                <a:solidFill>
                  <a:srgbClr val="FF0000"/>
                </a:solidFill>
                <a:latin typeface="Times New Roman"/>
              </a:rPr>
              <a:t>1. Các quốc gia Đông Nam Á có một nét chung về điều kiện tự nhiên đó là? 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82" name="CustomShape 3"/>
          <p:cNvSpPr/>
          <p:nvPr/>
        </p:nvSpPr>
        <p:spPr>
          <a:xfrm>
            <a:off x="304920" y="2397939"/>
            <a:ext cx="8610120" cy="577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3200" b="1" i="1" dirty="0">
                <a:solidFill>
                  <a:srgbClr val="0000CC"/>
                </a:solidFill>
                <a:latin typeface="Times New Roman"/>
              </a:rPr>
              <a:t>Chịu ảnh hưởng của khí hậu Nhiệt đới gió mùa.</a:t>
            </a:r>
            <a:r>
              <a:rPr lang="vi-VN" sz="3200" b="1" dirty="0">
                <a:solidFill>
                  <a:srgbClr val="0000CC"/>
                </a:solidFill>
                <a:latin typeface="Times New Roman"/>
              </a:rPr>
              <a:t> </a:t>
            </a:r>
            <a:endParaRPr dirty="0">
              <a:solidFill>
                <a:srgbClr val="0000CC"/>
              </a:solidFill>
            </a:endParaRPr>
          </a:p>
        </p:txBody>
      </p:sp>
      <p:sp>
        <p:nvSpPr>
          <p:cNvPr id="183" name="CustomShape 4"/>
          <p:cNvSpPr/>
          <p:nvPr/>
        </p:nvSpPr>
        <p:spPr>
          <a:xfrm>
            <a:off x="228600" y="3065930"/>
            <a:ext cx="8610120" cy="1065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vi-VN" sz="3200" dirty="0">
                <a:solidFill>
                  <a:srgbClr val="FF0000"/>
                </a:solidFill>
                <a:latin typeface="Times New Roman"/>
              </a:rPr>
              <a:t>2. Đến những thế kỉ đầu công nguyên, cư dân Đông Nam Á đã biết sử dụng kim loại gì?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84" name="CustomShape 5"/>
          <p:cNvSpPr/>
          <p:nvPr/>
        </p:nvSpPr>
        <p:spPr>
          <a:xfrm>
            <a:off x="228600" y="4135278"/>
            <a:ext cx="8610120" cy="577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3200" b="1" i="1" dirty="0">
                <a:solidFill>
                  <a:srgbClr val="0000CC"/>
                </a:solidFill>
                <a:latin typeface="Times New Roman"/>
              </a:rPr>
              <a:t>Sắt</a:t>
            </a:r>
            <a:endParaRPr dirty="0">
              <a:solidFill>
                <a:srgbClr val="0000CC"/>
              </a:solidFill>
            </a:endParaRPr>
          </a:p>
        </p:txBody>
      </p:sp>
      <p:sp>
        <p:nvSpPr>
          <p:cNvPr id="185" name="CustomShape 6"/>
          <p:cNvSpPr/>
          <p:nvPr/>
        </p:nvSpPr>
        <p:spPr>
          <a:xfrm>
            <a:off x="304920" y="4713078"/>
            <a:ext cx="8610120" cy="1065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vi-VN" sz="3200" dirty="0">
                <a:solidFill>
                  <a:srgbClr val="FF0000"/>
                </a:solidFill>
                <a:latin typeface="Times New Roman"/>
              </a:rPr>
              <a:t>3. Vương quốc Cham-pa được hình thành ở vùng nào của Đông Nam Á?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86" name="CustomShape 7"/>
          <p:cNvSpPr/>
          <p:nvPr/>
        </p:nvSpPr>
        <p:spPr>
          <a:xfrm>
            <a:off x="304920" y="5778318"/>
            <a:ext cx="8610120" cy="577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3200" b="1" i="1" dirty="0">
                <a:solidFill>
                  <a:srgbClr val="0000CC"/>
                </a:solidFill>
                <a:latin typeface="Times New Roman"/>
              </a:rPr>
              <a:t>Nam Trung bộ của Việt Nam</a:t>
            </a:r>
            <a:endParaRPr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" grpId="0"/>
      <p:bldP spid="182" grpId="0"/>
      <p:bldP spid="184" grpId="0"/>
      <p:bldP spid="18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CustomShape 1"/>
          <p:cNvSpPr/>
          <p:nvPr/>
        </p:nvSpPr>
        <p:spPr>
          <a:xfrm>
            <a:off x="1219320" y="228600"/>
            <a:ext cx="7391160" cy="1004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2800" u="sng" dirty="0">
                <a:solidFill>
                  <a:srgbClr val="000000"/>
                </a:solidFill>
                <a:latin typeface="Times New Roman"/>
              </a:rPr>
              <a:t>TRÒ CHƠI 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vi-VN" sz="3200" b="1" dirty="0">
                <a:solidFill>
                  <a:srgbClr val="FF0000"/>
                </a:solidFill>
                <a:latin typeface="Times New Roman"/>
              </a:rPr>
              <a:t>AI NHANH HƠN</a:t>
            </a:r>
            <a:endParaRPr dirty="0"/>
          </a:p>
        </p:txBody>
      </p:sp>
      <p:sp>
        <p:nvSpPr>
          <p:cNvPr id="188" name="CustomShape 2"/>
          <p:cNvSpPr/>
          <p:nvPr/>
        </p:nvSpPr>
        <p:spPr>
          <a:xfrm>
            <a:off x="304920" y="1295280"/>
            <a:ext cx="8610120" cy="1065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vi-VN" sz="3200" dirty="0">
                <a:solidFill>
                  <a:srgbClr val="FF0000"/>
                </a:solidFill>
                <a:latin typeface="Times New Roman"/>
              </a:rPr>
              <a:t>4. Thời kì phát triển thịnh vượng của các quốc gia phong kiến ĐNÁ vào khoảng thời gian nào? 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89" name="CustomShape 3"/>
          <p:cNvSpPr/>
          <p:nvPr/>
        </p:nvSpPr>
        <p:spPr>
          <a:xfrm>
            <a:off x="304920" y="2438280"/>
            <a:ext cx="8610120" cy="577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3200" b="1" i="1" dirty="0">
                <a:solidFill>
                  <a:srgbClr val="003399"/>
                </a:solidFill>
                <a:latin typeface="Times New Roman"/>
              </a:rPr>
              <a:t>Nửa sau thế kỉ X đến đầu thế kỉ XVIII.</a:t>
            </a:r>
            <a:r>
              <a:rPr lang="vi-VN" sz="3200" b="1" dirty="0">
                <a:solidFill>
                  <a:srgbClr val="003399"/>
                </a:solidFill>
                <a:latin typeface="Times New Roman"/>
              </a:rPr>
              <a:t> </a:t>
            </a:r>
            <a:endParaRPr dirty="0">
              <a:solidFill>
                <a:srgbClr val="003399"/>
              </a:solidFill>
            </a:endParaRPr>
          </a:p>
        </p:txBody>
      </p:sp>
      <p:sp>
        <p:nvSpPr>
          <p:cNvPr id="190" name="CustomShape 4"/>
          <p:cNvSpPr/>
          <p:nvPr/>
        </p:nvSpPr>
        <p:spPr>
          <a:xfrm>
            <a:off x="228600" y="3200400"/>
            <a:ext cx="8610120" cy="943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vi-VN" sz="2800" dirty="0">
                <a:solidFill>
                  <a:srgbClr val="FF0000"/>
                </a:solidFill>
                <a:latin typeface="Times New Roman"/>
              </a:rPr>
              <a:t>5. Giữa thế kỉ XIX, hầu hết các quốc gia ĐNÁ đều trở thành thuộc địa của CNTD phương Tây, trừ nước nào? 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91" name="CustomShape 5"/>
          <p:cNvSpPr/>
          <p:nvPr/>
        </p:nvSpPr>
        <p:spPr>
          <a:xfrm>
            <a:off x="228600" y="4191120"/>
            <a:ext cx="8610120" cy="577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3200" b="1" i="1" dirty="0">
                <a:solidFill>
                  <a:srgbClr val="003399"/>
                </a:solidFill>
                <a:latin typeface="Times New Roman"/>
              </a:rPr>
              <a:t>Xiêm (Thái Lan)</a:t>
            </a:r>
            <a:endParaRPr dirty="0">
              <a:solidFill>
                <a:srgbClr val="003399"/>
              </a:solidFill>
            </a:endParaRPr>
          </a:p>
        </p:txBody>
      </p:sp>
      <p:sp>
        <p:nvSpPr>
          <p:cNvPr id="192" name="CustomShape 6"/>
          <p:cNvSpPr/>
          <p:nvPr/>
        </p:nvSpPr>
        <p:spPr>
          <a:xfrm>
            <a:off x="228600" y="4767291"/>
            <a:ext cx="8610120" cy="1065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vi-VN" sz="3200" dirty="0">
                <a:solidFill>
                  <a:srgbClr val="FF0000"/>
                </a:solidFill>
                <a:latin typeface="Times New Roman"/>
              </a:rPr>
              <a:t>6. Người Khơ-me thành lập vương quốc đầu tiên của mình có tên là gì? 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93" name="CustomShape 7"/>
          <p:cNvSpPr/>
          <p:nvPr/>
        </p:nvSpPr>
        <p:spPr>
          <a:xfrm>
            <a:off x="228600" y="5800046"/>
            <a:ext cx="8610120" cy="577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3200" b="1" i="1" dirty="0">
                <a:solidFill>
                  <a:srgbClr val="003399"/>
                </a:solidFill>
                <a:latin typeface="Times New Roman"/>
              </a:rPr>
              <a:t>Chân Lạp</a:t>
            </a:r>
            <a:endParaRPr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" grpId="0"/>
      <p:bldP spid="190" grpId="0"/>
      <p:bldP spid="19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CustomShape 1"/>
          <p:cNvSpPr/>
          <p:nvPr/>
        </p:nvSpPr>
        <p:spPr>
          <a:xfrm>
            <a:off x="1219320" y="228600"/>
            <a:ext cx="7391160" cy="1004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2800" u="sng">
                <a:solidFill>
                  <a:srgbClr val="000000"/>
                </a:solidFill>
                <a:latin typeface="Times New Roman"/>
              </a:rPr>
              <a:t>TRÒ CHƠI </a:t>
            </a:r>
            <a:endParaRPr/>
          </a:p>
          <a:p>
            <a:pPr algn="ctr">
              <a:lnSpc>
                <a:spcPct val="100000"/>
              </a:lnSpc>
            </a:pPr>
            <a:r>
              <a:rPr lang="vi-VN" sz="3200" b="1">
                <a:solidFill>
                  <a:srgbClr val="FF0000"/>
                </a:solidFill>
                <a:latin typeface="Times New Roman"/>
              </a:rPr>
              <a:t>AI NHANH HƠN</a:t>
            </a:r>
            <a:endParaRPr/>
          </a:p>
        </p:txBody>
      </p:sp>
      <p:sp>
        <p:nvSpPr>
          <p:cNvPr id="195" name="CustomShape 2"/>
          <p:cNvSpPr/>
          <p:nvPr/>
        </p:nvSpPr>
        <p:spPr>
          <a:xfrm>
            <a:off x="304920" y="1295280"/>
            <a:ext cx="8610120" cy="1065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vi-VN" sz="3200" dirty="0">
                <a:solidFill>
                  <a:srgbClr val="FF0000"/>
                </a:solidFill>
                <a:latin typeface="Times New Roman"/>
              </a:rPr>
              <a:t>7. Chủ nhân đầu tiên sống trên đất Lào là tộc người nào? 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96" name="CustomShape 3"/>
          <p:cNvSpPr/>
          <p:nvPr/>
        </p:nvSpPr>
        <p:spPr>
          <a:xfrm>
            <a:off x="304920" y="2276916"/>
            <a:ext cx="8610120" cy="577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3200" b="1" i="1" dirty="0">
                <a:solidFill>
                  <a:srgbClr val="003399"/>
                </a:solidFill>
                <a:latin typeface="Times New Roman"/>
              </a:rPr>
              <a:t>Lào Thơng.</a:t>
            </a:r>
            <a:r>
              <a:rPr lang="vi-VN" sz="3200" b="1" dirty="0">
                <a:solidFill>
                  <a:srgbClr val="003399"/>
                </a:solidFill>
                <a:latin typeface="Times New Roman"/>
              </a:rPr>
              <a:t> </a:t>
            </a:r>
            <a:endParaRPr dirty="0">
              <a:solidFill>
                <a:srgbClr val="003399"/>
              </a:solidFill>
            </a:endParaRPr>
          </a:p>
        </p:txBody>
      </p:sp>
      <p:sp>
        <p:nvSpPr>
          <p:cNvPr id="197" name="CustomShape 4"/>
          <p:cNvSpPr/>
          <p:nvPr/>
        </p:nvSpPr>
        <p:spPr>
          <a:xfrm>
            <a:off x="228600" y="2971801"/>
            <a:ext cx="8610120" cy="1065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vi-VN" sz="3200" dirty="0">
                <a:solidFill>
                  <a:srgbClr val="FF0000"/>
                </a:solidFill>
                <a:latin typeface="Times New Roman"/>
              </a:rPr>
              <a:t>8. Hãy cho biết bốn phát minh lớn của người Trung Quốc thời phong kiến?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98" name="CustomShape 5"/>
          <p:cNvSpPr/>
          <p:nvPr/>
        </p:nvSpPr>
        <p:spPr>
          <a:xfrm>
            <a:off x="228600" y="4096991"/>
            <a:ext cx="8610120" cy="577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3200" b="1" i="1" dirty="0">
                <a:solidFill>
                  <a:srgbClr val="003399"/>
                </a:solidFill>
                <a:latin typeface="Times New Roman"/>
              </a:rPr>
              <a:t>La bàn, thuốc súng, nghề in và giấy viết</a:t>
            </a:r>
            <a:endParaRPr dirty="0">
              <a:solidFill>
                <a:srgbClr val="003399"/>
              </a:solidFill>
            </a:endParaRPr>
          </a:p>
        </p:txBody>
      </p:sp>
      <p:sp>
        <p:nvSpPr>
          <p:cNvPr id="199" name="CustomShape 6"/>
          <p:cNvSpPr/>
          <p:nvPr/>
        </p:nvSpPr>
        <p:spPr>
          <a:xfrm>
            <a:off x="228600" y="4818410"/>
            <a:ext cx="8610120" cy="1065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vi-VN" sz="3200" dirty="0">
                <a:solidFill>
                  <a:srgbClr val="FF0000"/>
                </a:solidFill>
                <a:latin typeface="Times New Roman"/>
              </a:rPr>
              <a:t>9. Thời kì phong kiến Trung Quốc lần lượt trãi qua những vương triều lớn nào?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200" name="CustomShape 7"/>
          <p:cNvSpPr/>
          <p:nvPr/>
        </p:nvSpPr>
        <p:spPr>
          <a:xfrm>
            <a:off x="228600" y="5947963"/>
            <a:ext cx="8610120" cy="577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vi-VN" sz="3200" b="1" dirty="0">
                <a:solidFill>
                  <a:srgbClr val="003399"/>
                </a:solidFill>
                <a:latin typeface="Times New Roman"/>
              </a:rPr>
              <a:t>Tần, Hán, Đường, Tống, Nguyên, Minh, Thanh</a:t>
            </a:r>
            <a:endParaRPr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" grpId="0"/>
      <p:bldP spid="198" grpId="0"/>
      <p:bldP spid="19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923</Words>
  <Application>Microsoft Office PowerPoint</Application>
  <PresentationFormat>On-screen Show (4:3)</PresentationFormat>
  <Paragraphs>100</Paragraphs>
  <Slides>21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StarSymbol</vt:lpstr>
      <vt:lpstr>Times New Roman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hkdung.bdq3@hcm.edu.vn</cp:lastModifiedBy>
  <cp:revision>14</cp:revision>
  <dcterms:modified xsi:type="dcterms:W3CDTF">2021-10-02T03:58:34Z</dcterms:modified>
</cp:coreProperties>
</file>